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5" r:id="rId6"/>
    <p:sldMasterId id="2147483750" r:id="rId7"/>
    <p:sldMasterId id="2147483765" r:id="rId8"/>
  </p:sldMasterIdLst>
  <p:notesMasterIdLst>
    <p:notesMasterId r:id="rId56"/>
  </p:notesMasterIdLst>
  <p:sldIdLst>
    <p:sldId id="257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305" r:id="rId17"/>
    <p:sldId id="288" r:id="rId18"/>
    <p:sldId id="267" r:id="rId19"/>
    <p:sldId id="268" r:id="rId20"/>
    <p:sldId id="270" r:id="rId21"/>
    <p:sldId id="269" r:id="rId22"/>
    <p:sldId id="271" r:id="rId23"/>
    <p:sldId id="279" r:id="rId24"/>
    <p:sldId id="277" r:id="rId25"/>
    <p:sldId id="278" r:id="rId26"/>
    <p:sldId id="280" r:id="rId27"/>
    <p:sldId id="286" r:id="rId28"/>
    <p:sldId id="283" r:id="rId29"/>
    <p:sldId id="284" r:id="rId30"/>
    <p:sldId id="285" r:id="rId31"/>
    <p:sldId id="287" r:id="rId32"/>
    <p:sldId id="289" r:id="rId33"/>
    <p:sldId id="306" r:id="rId34"/>
    <p:sldId id="307" r:id="rId35"/>
    <p:sldId id="308" r:id="rId36"/>
    <p:sldId id="290" r:id="rId37"/>
    <p:sldId id="291" r:id="rId38"/>
    <p:sldId id="309" r:id="rId39"/>
    <p:sldId id="310" r:id="rId40"/>
    <p:sldId id="292" r:id="rId41"/>
    <p:sldId id="293" r:id="rId42"/>
    <p:sldId id="311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1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797F0-DEFC-419C-9475-B027ED05CEED}" type="datetimeFigureOut">
              <a:rPr lang="en-CA" smtClean="0"/>
              <a:t>07/06/2015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1E5F7-D975-4698-B55A-A100AAA276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27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Dabigatran: oral thrombin inhibitor			Rivaroxaban oral Xa inhibitor</a:t>
            </a:r>
          </a:p>
          <a:p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3E94B-1A14-4644-9F5A-53E838822D3A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163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There</a:t>
            </a:r>
            <a:r>
              <a:rPr lang="en-CA" baseline="0" dirty="0" smtClean="0"/>
              <a:t> was no significant difference in perioperative major bleeding or in thromboembolic complications for elective surgery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3E94B-1A14-4644-9F5A-53E838822D3A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294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</a:t>
            </a:r>
            <a:r>
              <a:rPr lang="en-CA" baseline="0" dirty="0" smtClean="0"/>
              <a:t> difference even if surgery was urgent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3E94B-1A14-4644-9F5A-53E838822D3A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9029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Data on major bleeding events in 5 phase III trials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3E94B-1A14-4644-9F5A-53E838822D3A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163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Patients</a:t>
            </a:r>
            <a:r>
              <a:rPr lang="en-CA" baseline="0" dirty="0" smtClean="0"/>
              <a:t> who had a major bleeding event on </a:t>
            </a:r>
            <a:r>
              <a:rPr lang="en-CA" baseline="0" dirty="0" err="1" smtClean="0"/>
              <a:t>Dabigatran</a:t>
            </a:r>
            <a:r>
              <a:rPr lang="en-CA" baseline="0" dirty="0" smtClean="0"/>
              <a:t> were older, had worse renal function and were using more NSAIDS (higher risk patients)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3E94B-1A14-4644-9F5A-53E838822D3A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592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Patients in the </a:t>
            </a:r>
            <a:r>
              <a:rPr lang="en-CA" dirty="0" err="1" smtClean="0"/>
              <a:t>dabigatran</a:t>
            </a:r>
            <a:r>
              <a:rPr lang="en-CA" baseline="0" dirty="0" smtClean="0"/>
              <a:t> group received more blood transfusions (more GI bleeding, less intracranial bleeding), less FFP and Vitamin K</a:t>
            </a:r>
          </a:p>
          <a:p>
            <a:r>
              <a:rPr lang="en-CA" baseline="0" dirty="0" smtClean="0"/>
              <a:t>Highlight low FFP and Vitamin K use in warfarin group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3E94B-1A14-4644-9F5A-53E838822D3A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4940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Patients</a:t>
            </a:r>
            <a:r>
              <a:rPr lang="en-CA" baseline="0" dirty="0" smtClean="0"/>
              <a:t> who had a major bleeding event on </a:t>
            </a:r>
            <a:r>
              <a:rPr lang="en-CA" baseline="0" dirty="0" err="1" smtClean="0"/>
              <a:t>Dabigatran</a:t>
            </a:r>
            <a:r>
              <a:rPr lang="en-CA" baseline="0" dirty="0" smtClean="0"/>
              <a:t> were older, had worse renal function and were using more NSAIDS (higher risk patients)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3E94B-1A14-4644-9F5A-53E838822D3A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592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P=0.052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3E94B-1A14-4644-9F5A-53E838822D3A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9636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AD8E8-6815-4D98-841D-2A6A8FD8DCA8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607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Rivaroxaban</a:t>
            </a:r>
            <a:r>
              <a:rPr lang="en-CA" baseline="0" dirty="0" smtClean="0"/>
              <a:t> shorter duration of hospitalization, more patients received blood transfusions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AD8E8-6815-4D98-841D-2A6A8FD8DCA8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552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6F1B56-EE58-4A58-9B96-F6A7F2F44D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44525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2" name="Rectangle 3"/>
          <p:cNvSpPr>
            <a:spLocks noGrp="1"/>
          </p:cNvSpPr>
          <p:nvPr>
            <p:ph type="body" idx="1"/>
          </p:nvPr>
        </p:nvSpPr>
        <p:spPr bwMode="auto">
          <a:xfrm>
            <a:off x="692335" y="4221753"/>
            <a:ext cx="5775158" cy="42389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414" tIns="44709" rIns="89414" bIns="44709" numCol="1" anchor="t" anchorCtr="0" compatLnSpc="1">
            <a:prstTxWarp prst="textNoShape">
              <a:avLst/>
            </a:prstTxWarp>
          </a:bodyPr>
          <a:lstStyle/>
          <a:p>
            <a:pPr marL="178250" lvl="1" indent="-165957">
              <a:lnSpc>
                <a:spcPct val="90000"/>
              </a:lnSpc>
              <a:spcBef>
                <a:spcPct val="0"/>
              </a:spcBef>
            </a:pPr>
            <a:r>
              <a:rPr lang="en-CA" sz="1000" dirty="0" err="1"/>
              <a:t>Pradax</a:t>
            </a:r>
            <a:r>
              <a:rPr lang="en-CA" sz="1000" dirty="0"/>
              <a:t> ® Canadian product monograph January 27, 2012</a:t>
            </a:r>
          </a:p>
          <a:p>
            <a:pPr marL="336524" indent="-336524">
              <a:spcBef>
                <a:spcPct val="0"/>
              </a:spcBef>
            </a:pPr>
            <a:r>
              <a:rPr lang="en-CA" sz="1000" dirty="0" err="1"/>
              <a:t>Xarelto</a:t>
            </a:r>
            <a:r>
              <a:rPr lang="en-CA" sz="1000" dirty="0"/>
              <a:t>® Canadian Product Monograph, </a:t>
            </a:r>
            <a:r>
              <a:rPr lang="en-CA" dirty="0" smtClean="0"/>
              <a:t>February 13, 2012</a:t>
            </a:r>
          </a:p>
          <a:p>
            <a:pPr marL="336524" indent="-336524">
              <a:spcBef>
                <a:spcPct val="0"/>
              </a:spcBef>
            </a:pPr>
            <a:r>
              <a:rPr lang="en-CA" sz="1000" dirty="0"/>
              <a:t>ELIQUIS® Canadian Product Monograph, 13 December 2011</a:t>
            </a:r>
          </a:p>
          <a:p>
            <a:pPr marL="336524" indent="-336524">
              <a:spcBef>
                <a:spcPct val="0"/>
              </a:spcBef>
            </a:pPr>
            <a:r>
              <a:rPr lang="en-CA" sz="1000" dirty="0"/>
              <a:t> </a:t>
            </a:r>
          </a:p>
          <a:p>
            <a:pPr marL="336524" indent="-336524">
              <a:spcBef>
                <a:spcPct val="0"/>
              </a:spcBef>
            </a:pPr>
            <a:endParaRPr lang="en-CA" sz="1000" dirty="0"/>
          </a:p>
          <a:p>
            <a:pPr marL="178250" lvl="1" indent="-165957">
              <a:lnSpc>
                <a:spcPct val="90000"/>
              </a:lnSpc>
              <a:spcBef>
                <a:spcPct val="0"/>
              </a:spcBef>
            </a:pPr>
            <a:endParaRPr lang="en-CA" sz="1000" dirty="0"/>
          </a:p>
          <a:p>
            <a:pPr marL="178250" lvl="1" indent="-165957">
              <a:lnSpc>
                <a:spcPct val="90000"/>
              </a:lnSpc>
              <a:spcBef>
                <a:spcPct val="0"/>
              </a:spcBef>
            </a:pPr>
            <a:endParaRPr lang="en-US" sz="10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 difference</a:t>
            </a:r>
            <a:r>
              <a:rPr lang="en-CA" baseline="0" dirty="0" smtClean="0"/>
              <a:t> in stroke, embolism, all </a:t>
            </a:r>
            <a:r>
              <a:rPr lang="en-CA" baseline="0" smtClean="0"/>
              <a:t>cause death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AD8E8-6815-4D98-841D-2A6A8FD8DCA8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0971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Fewer hospitalizations,</a:t>
            </a:r>
            <a:r>
              <a:rPr lang="en-CA" baseline="0" dirty="0" smtClean="0"/>
              <a:t> fewer medical/surgical interventions to stop bleeding, fewer transfusions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66669-F6FC-4E66-8DDC-33705655CEB1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868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50% reduction in 30 </a:t>
            </a:r>
            <a:r>
              <a:rPr lang="en-CA" smtClean="0"/>
              <a:t>day mortality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66669-F6FC-4E66-8DDC-33705655CEB1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979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Mostly animal models and healthy human non-bleeding volunteers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E5F7-D975-4698-B55A-A100AAA276A3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1684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Point 3: one case report of </a:t>
            </a:r>
            <a:r>
              <a:rPr lang="en-CA" dirty="0" err="1" smtClean="0"/>
              <a:t>aPCC</a:t>
            </a:r>
            <a:r>
              <a:rPr lang="en-CA" baseline="0" dirty="0" smtClean="0"/>
              <a:t> used in </a:t>
            </a:r>
            <a:r>
              <a:rPr lang="en-CA" baseline="0" dirty="0" err="1" smtClean="0"/>
              <a:t>dabigatran</a:t>
            </a:r>
            <a:r>
              <a:rPr lang="en-CA" baseline="0" dirty="0" smtClean="0"/>
              <a:t> treated </a:t>
            </a:r>
            <a:r>
              <a:rPr lang="en-CA" baseline="0" dirty="0" err="1" smtClean="0"/>
              <a:t>paitent</a:t>
            </a:r>
            <a:r>
              <a:rPr lang="en-CA" baseline="0" dirty="0" smtClean="0"/>
              <a:t> with iatrogenic </a:t>
            </a:r>
            <a:r>
              <a:rPr lang="en-CA" baseline="0" dirty="0" err="1" smtClean="0"/>
              <a:t>hemopericardium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773A7-C52C-4B5C-A7D6-1BBE3288BC44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068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Stabilizes</a:t>
            </a:r>
            <a:r>
              <a:rPr lang="en-CA" baseline="0" dirty="0" smtClean="0"/>
              <a:t> fibrin clots in interfering with fibrinolysis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773A7-C52C-4B5C-A7D6-1BBE3288BC44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5796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CA"/>
          </a:p>
        </p:txBody>
      </p:sp>
      <p:sp>
        <p:nvSpPr>
          <p:cNvPr id="614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sz="1300" b="1" dirty="0">
                <a:latin typeface="Arial" charset="0"/>
                <a:ea typeface="msgothic" charset="0"/>
                <a:cs typeface="msgothic" charset="0"/>
              </a:rPr>
              <a:t>Suggested strategy for management of TSOAC-associated bleeding.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Adapted from previously published review article.</a:t>
            </a:r>
            <a:r>
              <a:rPr lang="en-GB" baseline="33000" dirty="0">
                <a:latin typeface="Arial" charset="0"/>
                <a:ea typeface="msgothic" charset="0"/>
                <a:cs typeface="msgothic" charset="0"/>
              </a:rPr>
              <a:t>34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*Preferred agent for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rivaroxaban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/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apixaban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. Possibility of benefit must be balanced against known risk of thrombosis. **Preferred agent for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dabigatran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. Possibility of benefit must be balanced against known risk of thrombosis. DIC, disseminated intravascular coagulation; RBC, red blood cell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Minor Bleeding (epistaxis, ecchymosis, menorrhagia) Moderate</a:t>
            </a:r>
            <a:r>
              <a:rPr lang="en-GB" baseline="0" dirty="0" smtClean="0">
                <a:latin typeface="Arial" charset="0"/>
                <a:ea typeface="msgothic" charset="0"/>
                <a:cs typeface="msgothic" charset="0"/>
              </a:rPr>
              <a:t> bleeding (GI bleed)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baseline="0" dirty="0" smtClean="0">
                <a:latin typeface="Arial" charset="0"/>
                <a:ea typeface="msgothic" charset="0"/>
                <a:cs typeface="msgothic" charset="0"/>
              </a:rPr>
              <a:t>Major bleeding : use non-specific reversal strategies. </a:t>
            </a:r>
            <a:r>
              <a:rPr lang="en-GB" baseline="0" dirty="0" err="1" smtClean="0">
                <a:latin typeface="Arial" charset="0"/>
                <a:ea typeface="msgothic" charset="0"/>
                <a:cs typeface="msgothic" charset="0"/>
              </a:rPr>
              <a:t>aPCC</a:t>
            </a:r>
            <a:r>
              <a:rPr lang="en-GB" baseline="0" dirty="0" smtClean="0">
                <a:latin typeface="Arial" charset="0"/>
                <a:ea typeface="msgothic" charset="0"/>
                <a:cs typeface="msgothic" charset="0"/>
              </a:rPr>
              <a:t> is weakly </a:t>
            </a:r>
            <a:r>
              <a:rPr lang="en-GB" baseline="0" dirty="0" err="1" smtClean="0">
                <a:latin typeface="Arial" charset="0"/>
                <a:ea typeface="msgothic" charset="0"/>
                <a:cs typeface="msgothic" charset="0"/>
              </a:rPr>
              <a:t>prefered</a:t>
            </a:r>
            <a:r>
              <a:rPr lang="en-GB" baseline="0" dirty="0" smtClean="0">
                <a:latin typeface="Arial" charset="0"/>
                <a:ea typeface="msgothic" charset="0"/>
                <a:cs typeface="msgothic" charset="0"/>
              </a:rPr>
              <a:t> for </a:t>
            </a:r>
            <a:r>
              <a:rPr lang="en-GB" baseline="0" dirty="0" err="1" smtClean="0">
                <a:latin typeface="Arial" charset="0"/>
                <a:ea typeface="msgothic" charset="0"/>
                <a:cs typeface="msgothic" charset="0"/>
              </a:rPr>
              <a:t>Dabigatran</a:t>
            </a:r>
            <a:r>
              <a:rPr lang="en-GB" baseline="0" dirty="0" smtClean="0">
                <a:latin typeface="Arial" charset="0"/>
                <a:ea typeface="msgothic" charset="0"/>
                <a:cs typeface="msgothic" charset="0"/>
              </a:rPr>
              <a:t>, however use of either PCC or </a:t>
            </a:r>
            <a:r>
              <a:rPr lang="en-GB" baseline="0" dirty="0" err="1" smtClean="0">
                <a:latin typeface="Arial" charset="0"/>
                <a:ea typeface="msgothic" charset="0"/>
                <a:cs typeface="msgothic" charset="0"/>
              </a:rPr>
              <a:t>aPCC</a:t>
            </a:r>
            <a:r>
              <a:rPr lang="en-GB" baseline="0" dirty="0" smtClean="0">
                <a:latin typeface="Arial" charset="0"/>
                <a:ea typeface="msgothic" charset="0"/>
                <a:cs typeface="msgothic" charset="0"/>
              </a:rPr>
              <a:t> is based on low quality data and neither should be considered a requirement in severe bleeding.</a:t>
            </a:r>
            <a:endParaRPr lang="en-GB" dirty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Repeat PT/INR, </a:t>
            </a:r>
            <a:r>
              <a:rPr lang="en-CA" dirty="0" err="1" smtClean="0"/>
              <a:t>aPTT</a:t>
            </a:r>
            <a:r>
              <a:rPr lang="en-CA" dirty="0" smtClean="0"/>
              <a:t>,</a:t>
            </a:r>
            <a:r>
              <a:rPr lang="en-CA" baseline="0" dirty="0" smtClean="0"/>
              <a:t> anti-</a:t>
            </a:r>
            <a:r>
              <a:rPr lang="en-CA" baseline="0" dirty="0" err="1" smtClean="0"/>
              <a:t>Xa</a:t>
            </a:r>
            <a:r>
              <a:rPr lang="en-CA" baseline="0" dirty="0" smtClean="0"/>
              <a:t> and TT 30 minutes </a:t>
            </a:r>
            <a:r>
              <a:rPr lang="en-CA" baseline="0" smtClean="0"/>
              <a:t>after FEIBA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3E94B-1A14-4644-9F5A-53E838822D3A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2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6F1B56-EE58-4A58-9B96-F6A7F2F44D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44525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2" name="Rectangle 3"/>
          <p:cNvSpPr>
            <a:spLocks noGrp="1"/>
          </p:cNvSpPr>
          <p:nvPr>
            <p:ph type="body" idx="1"/>
          </p:nvPr>
        </p:nvSpPr>
        <p:spPr bwMode="auto">
          <a:xfrm>
            <a:off x="692335" y="4221753"/>
            <a:ext cx="5775158" cy="42389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414" tIns="44709" rIns="89414" bIns="44709" numCol="1" anchor="t" anchorCtr="0" compatLnSpc="1">
            <a:prstTxWarp prst="textNoShape">
              <a:avLst/>
            </a:prstTxWarp>
          </a:bodyPr>
          <a:lstStyle/>
          <a:p>
            <a:pPr marL="336524" indent="-336524">
              <a:spcBef>
                <a:spcPct val="0"/>
              </a:spcBef>
            </a:pPr>
            <a:r>
              <a:rPr lang="en-CA" sz="1000" dirty="0" smtClean="0"/>
              <a:t>Thrombin</a:t>
            </a:r>
            <a:r>
              <a:rPr lang="en-CA" sz="1000" baseline="0" dirty="0" smtClean="0"/>
              <a:t> Time and </a:t>
            </a:r>
            <a:r>
              <a:rPr lang="en-CA" sz="1000" baseline="0" dirty="0" err="1" smtClean="0"/>
              <a:t>Dabigatran</a:t>
            </a:r>
            <a:r>
              <a:rPr lang="en-CA" sz="1000" baseline="0" dirty="0" smtClean="0"/>
              <a:t>: a prolonged TT indicates the presence of </a:t>
            </a:r>
            <a:r>
              <a:rPr lang="en-CA" sz="1000" baseline="0" dirty="0" err="1" smtClean="0"/>
              <a:t>Dabigatran</a:t>
            </a:r>
            <a:r>
              <a:rPr lang="en-CA" sz="1000" baseline="0" dirty="0" smtClean="0"/>
              <a:t> (too sensitive) but is not useful to determine intensity of anticoagulation</a:t>
            </a:r>
            <a:r>
              <a:rPr lang="en-CA" sz="1000" dirty="0" smtClean="0"/>
              <a:t> </a:t>
            </a:r>
          </a:p>
          <a:p>
            <a:pPr marL="336524" indent="-336524">
              <a:spcBef>
                <a:spcPct val="0"/>
              </a:spcBef>
            </a:pPr>
            <a:r>
              <a:rPr lang="en-CA" sz="1000" dirty="0" smtClean="0"/>
              <a:t>PT (not</a:t>
            </a:r>
            <a:r>
              <a:rPr lang="en-CA" sz="1000" baseline="0" dirty="0" smtClean="0"/>
              <a:t> INR as it is standardized for warfarin) can be used in emergency situations for the factor </a:t>
            </a:r>
            <a:r>
              <a:rPr lang="en-CA" sz="1000" baseline="0" dirty="0" err="1" smtClean="0"/>
              <a:t>Xa</a:t>
            </a:r>
            <a:r>
              <a:rPr lang="en-CA" sz="1000" baseline="0" dirty="0" smtClean="0"/>
              <a:t> inhibitors but does not determine intensity of anticoagulation</a:t>
            </a:r>
            <a:endParaRPr lang="en-CA" sz="1000" dirty="0"/>
          </a:p>
          <a:p>
            <a:pPr marL="336524" indent="-336524">
              <a:spcBef>
                <a:spcPct val="0"/>
              </a:spcBef>
            </a:pPr>
            <a:endParaRPr lang="en-CA" sz="1000" dirty="0"/>
          </a:p>
          <a:p>
            <a:pPr marL="178250" lvl="1" indent="-165957">
              <a:lnSpc>
                <a:spcPct val="90000"/>
              </a:lnSpc>
              <a:spcBef>
                <a:spcPct val="0"/>
              </a:spcBef>
            </a:pPr>
            <a:endParaRPr lang="en-CA" sz="1000" dirty="0"/>
          </a:p>
          <a:p>
            <a:pPr marL="178250" lvl="1" indent="-165957">
              <a:lnSpc>
                <a:spcPct val="90000"/>
              </a:lnSpc>
              <a:spcBef>
                <a:spcPct val="0"/>
              </a:spcBef>
            </a:pPr>
            <a:endParaRPr lang="en-US" sz="10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Renal function esp. </a:t>
            </a:r>
            <a:r>
              <a:rPr lang="en-CA" dirty="0" err="1" smtClean="0"/>
              <a:t>Dabigatran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E5F7-D975-4698-B55A-A100AAA276A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348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Due to short</a:t>
            </a:r>
            <a:r>
              <a:rPr lang="en-CA" baseline="0" dirty="0" smtClean="0"/>
              <a:t> time of interruption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E5F7-D975-4698-B55A-A100AAA276A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1958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5EE92-1223-4E3F-8124-5B20E7DFFC3F}" type="slidenum">
              <a:rPr lang="en-CA" altLang="en-US"/>
              <a:pPr/>
              <a:t>17</a:t>
            </a:fld>
            <a:endParaRPr lang="en-CA" altLang="en-US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584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BE814-0661-459D-B73C-3F6C75745D10}" type="slidenum">
              <a:rPr lang="en-CA" altLang="en-US"/>
              <a:pPr/>
              <a:t>18</a:t>
            </a:fld>
            <a:endParaRPr lang="en-CA" altLang="en-US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91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 doesn’t tell</a:t>
            </a:r>
            <a:r>
              <a:rPr lang="en-CA" baseline="0" dirty="0" smtClean="0"/>
              <a:t> you about intensity of anticoagulation</a:t>
            </a:r>
          </a:p>
          <a:p>
            <a:r>
              <a:rPr lang="en-CA" baseline="0" dirty="0" smtClean="0"/>
              <a:t>Coagulation testing dependent on lab capabilities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E5F7-D975-4698-B55A-A100AAA276A3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2739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Highlight difference with warfarin which can be restarted</a:t>
            </a:r>
            <a:r>
              <a:rPr lang="en-CA" baseline="0" dirty="0" smtClean="0"/>
              <a:t> day of procedure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E5F7-D975-4698-B55A-A100AAA276A3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926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52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408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63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353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91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042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959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512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1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197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068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1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596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076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4473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4249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2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633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8378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94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7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2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9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43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0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1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45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61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2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60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39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96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760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9073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857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63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1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5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26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75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2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34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94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80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491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29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0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30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827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932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925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4F1C6D-9D3D-495A-92C8-880FD24CB16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808652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2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325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25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97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158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3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01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4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46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059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284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451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5923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5418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4432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3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3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308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79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84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355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107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877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731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45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268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706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589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698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3388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55819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46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744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63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467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77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04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446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3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078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960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766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116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9933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9262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3375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5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687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88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9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729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905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423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219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156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142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582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958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8517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0083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47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13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24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53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80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126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86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2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672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EE4768-0586-4A3F-B063-FEB42D29FDBD}" type="datetimeFigureOut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07/06/2015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D92264-A710-4CC3-9122-0906644086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212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851648" cy="2723728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Update in the Perioperative and Emergency Management of Novel Oral Anticoagulants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7854696" cy="1752600"/>
          </a:xfrm>
        </p:spPr>
        <p:txBody>
          <a:bodyPr/>
          <a:lstStyle/>
          <a:p>
            <a:pPr algn="ctr"/>
            <a:r>
              <a:rPr lang="en-CA" dirty="0" smtClean="0"/>
              <a:t>Annelise Gallien, MD FRCPC</a:t>
            </a:r>
          </a:p>
          <a:p>
            <a:pPr algn="ctr"/>
            <a:r>
              <a:rPr lang="en-CA" dirty="0" smtClean="0"/>
              <a:t>Moncton City Hospital</a:t>
            </a:r>
          </a:p>
          <a:p>
            <a:pPr algn="ctr"/>
            <a:r>
              <a:rPr lang="en-CA" dirty="0" smtClean="0"/>
              <a:t>Director Thrombosis &amp; Anticoagulation Program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751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6000" dirty="0" smtClean="0"/>
              <a:t>Perioperative Management of the NOACs</a:t>
            </a:r>
            <a:endParaRPr lang="en-CA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44772"/>
            <a:ext cx="3886944" cy="25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45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Goals of Perioperative Anticoagulation</a:t>
            </a:r>
            <a:endParaRPr lang="en-CA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/>
              <a:t>Minimize window of “subtherapeutic” anticoagulation preoperatively</a:t>
            </a:r>
          </a:p>
          <a:p>
            <a:pPr>
              <a:buFont typeface="Wingdings" pitchFamily="2" charset="2"/>
              <a:buChar char="§"/>
            </a:pPr>
            <a:r>
              <a:rPr lang="en-US" altLang="en-US"/>
              <a:t>Normal hemostasis during surgery</a:t>
            </a:r>
          </a:p>
          <a:p>
            <a:pPr>
              <a:buFont typeface="Wingdings" pitchFamily="2" charset="2"/>
              <a:buChar char="§"/>
            </a:pPr>
            <a:r>
              <a:rPr lang="en-US" altLang="en-US"/>
              <a:t>Balance bleeding and thromboembolic risk post-operatively</a:t>
            </a: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77384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Preoperative Management of Patients taking NOACs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Influenced by different factors: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pharmacokinetics of the drug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renal function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elective vs urgent surgery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bleeding risk of the procedure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719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Bleeding Risks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Procedures not requiring discontinuation of anticoagulation: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dental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cataract surgery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superficial surgeries (skin biopsy)</a:t>
            </a:r>
          </a:p>
          <a:p>
            <a:r>
              <a:rPr lang="en-CA" dirty="0" smtClean="0"/>
              <a:t>Procedures at low bleeding risk: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prostate/bladder biopsies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pacemaker implantation</a:t>
            </a:r>
          </a:p>
          <a:p>
            <a:r>
              <a:rPr lang="en-CA" dirty="0" smtClean="0"/>
              <a:t>Procedures at high bleeding risk: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major surgery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spinal/epidural anesthesia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Lumbar puncture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TURP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kidney biopsy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2529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395214"/>
              </p:ext>
            </p:extLst>
          </p:nvPr>
        </p:nvGraphicFramePr>
        <p:xfrm>
          <a:off x="735297" y="1053336"/>
          <a:ext cx="7920880" cy="5325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24136"/>
                <a:gridCol w="2664296"/>
                <a:gridCol w="2448272"/>
              </a:tblGrid>
              <a:tr h="936105">
                <a:tc>
                  <a:txBody>
                    <a:bodyPr/>
                    <a:lstStyle/>
                    <a:p>
                      <a:r>
                        <a:rPr lang="en-CA" dirty="0" smtClean="0"/>
                        <a:t>NOAC</a:t>
                      </a:r>
                    </a:p>
                    <a:p>
                      <a:r>
                        <a:rPr lang="en-CA" dirty="0" smtClean="0"/>
                        <a:t>(half</a:t>
                      </a:r>
                      <a:r>
                        <a:rPr lang="en-CA" baseline="0" dirty="0" smtClean="0"/>
                        <a:t> life)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CrCl</a:t>
                      </a:r>
                      <a:endParaRPr lang="en-CA" dirty="0" smtClean="0"/>
                    </a:p>
                    <a:p>
                      <a:r>
                        <a:rPr lang="en-CA" dirty="0" smtClean="0"/>
                        <a:t>(ml/min)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 BLEEDING RISK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 BLEEDING RISK</a:t>
                      </a:r>
                      <a:endParaRPr lang="en-CA" dirty="0"/>
                    </a:p>
                  </a:txBody>
                  <a:tcPr/>
                </a:tc>
              </a:tr>
              <a:tr h="671895">
                <a:tc>
                  <a:txBody>
                    <a:bodyPr/>
                    <a:lstStyle/>
                    <a:p>
                      <a:r>
                        <a:rPr lang="en-CA" b="1" dirty="0" err="1" smtClean="0"/>
                        <a:t>Dabigatran</a:t>
                      </a:r>
                      <a:r>
                        <a:rPr lang="en-CA" b="1" baseline="0" dirty="0" smtClean="0"/>
                        <a:t> (</a:t>
                      </a:r>
                      <a:r>
                        <a:rPr lang="en-CA" b="1" baseline="0" dirty="0" err="1" smtClean="0"/>
                        <a:t>Pradaxa</a:t>
                      </a:r>
                      <a:r>
                        <a:rPr lang="en-CA" b="1" baseline="0" dirty="0" smtClean="0"/>
                        <a:t>)</a:t>
                      </a:r>
                    </a:p>
                    <a:p>
                      <a:endParaRPr lang="en-CA" baseline="0" dirty="0" smtClean="0"/>
                    </a:p>
                    <a:p>
                      <a:r>
                        <a:rPr lang="en-CA" baseline="0" dirty="0" smtClean="0"/>
                        <a:t>14 (12-18)</a:t>
                      </a:r>
                    </a:p>
                    <a:p>
                      <a:r>
                        <a:rPr lang="en-CA" dirty="0" smtClean="0"/>
                        <a:t>18 (13-23)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pPr marL="0" indent="0">
                        <a:buFont typeface="Wingdings"/>
                        <a:buNone/>
                      </a:pPr>
                      <a:endParaRPr lang="en-CA" dirty="0" smtClean="0"/>
                    </a:p>
                    <a:p>
                      <a:pPr marL="0" indent="0">
                        <a:buFont typeface="Wingdings"/>
                        <a:buNone/>
                      </a:pPr>
                      <a:endParaRPr lang="en-CA" dirty="0" smtClean="0"/>
                    </a:p>
                    <a:p>
                      <a:pPr marL="0" indent="0">
                        <a:buFont typeface="Wingdings"/>
                        <a:buNone/>
                      </a:pPr>
                      <a:r>
                        <a:rPr lang="en-CA" dirty="0" smtClean="0"/>
                        <a:t>&gt;50</a:t>
                      </a:r>
                    </a:p>
                    <a:p>
                      <a:pPr marL="0" indent="0">
                        <a:buFont typeface="Wingdings"/>
                        <a:buNone/>
                      </a:pPr>
                      <a:r>
                        <a:rPr lang="en-CA" dirty="0" smtClean="0"/>
                        <a:t>30-50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r>
                        <a:rPr lang="en-CA" dirty="0" smtClean="0"/>
                        <a:t>≥ 24 hrs (skip 2 doses)</a:t>
                      </a:r>
                    </a:p>
                    <a:p>
                      <a:r>
                        <a:rPr lang="en-CA" dirty="0" smtClean="0"/>
                        <a:t>≥ 48 hrs (skip 4 doses)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r>
                        <a:rPr lang="en-CA" dirty="0" smtClean="0"/>
                        <a:t>≥ 48 hrs (skip 4 doses)</a:t>
                      </a:r>
                    </a:p>
                    <a:p>
                      <a:r>
                        <a:rPr lang="en-CA" dirty="0" smtClean="0"/>
                        <a:t>≥ 96 hrs</a:t>
                      </a:r>
                      <a:r>
                        <a:rPr lang="en-CA" baseline="0" dirty="0" smtClean="0"/>
                        <a:t> (skip 8 doses)</a:t>
                      </a:r>
                      <a:endParaRPr lang="en-CA" dirty="0"/>
                    </a:p>
                  </a:txBody>
                  <a:tcPr/>
                </a:tc>
              </a:tr>
              <a:tr h="671895">
                <a:tc>
                  <a:txBody>
                    <a:bodyPr/>
                    <a:lstStyle/>
                    <a:p>
                      <a:r>
                        <a:rPr lang="en-CA" b="1" dirty="0" err="1" smtClean="0"/>
                        <a:t>Rivaroxaban</a:t>
                      </a:r>
                      <a:endParaRPr lang="en-CA" b="1" dirty="0" smtClean="0"/>
                    </a:p>
                    <a:p>
                      <a:r>
                        <a:rPr lang="en-CA" b="1" dirty="0" smtClean="0"/>
                        <a:t>(</a:t>
                      </a:r>
                      <a:r>
                        <a:rPr lang="en-CA" b="1" dirty="0" err="1" smtClean="0"/>
                        <a:t>Xarelto</a:t>
                      </a:r>
                      <a:r>
                        <a:rPr lang="en-CA" b="1" dirty="0" smtClean="0"/>
                        <a:t>)</a:t>
                      </a:r>
                    </a:p>
                    <a:p>
                      <a:endParaRPr lang="en-CA" b="1" dirty="0" smtClean="0"/>
                    </a:p>
                    <a:p>
                      <a:r>
                        <a:rPr lang="en-CA" dirty="0" smtClean="0"/>
                        <a:t>8</a:t>
                      </a:r>
                      <a:r>
                        <a:rPr lang="en-CA" baseline="0" dirty="0" smtClean="0"/>
                        <a:t> (7-10)</a:t>
                      </a:r>
                    </a:p>
                    <a:p>
                      <a:r>
                        <a:rPr lang="en-CA" baseline="0" dirty="0" smtClean="0"/>
                        <a:t>11 (9-13)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r>
                        <a:rPr lang="en-CA" dirty="0" smtClean="0"/>
                        <a:t>&gt;50</a:t>
                      </a:r>
                    </a:p>
                    <a:p>
                      <a:r>
                        <a:rPr lang="en-CA" dirty="0" smtClean="0"/>
                        <a:t>30-50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r>
                        <a:rPr lang="en-CA" dirty="0" smtClean="0"/>
                        <a:t>≥ 24 hrs (skip 1 dose)</a:t>
                      </a:r>
                    </a:p>
                    <a:p>
                      <a:r>
                        <a:rPr lang="en-CA" dirty="0" smtClean="0"/>
                        <a:t>≥ 24 hrs (skip 1 dose)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r>
                        <a:rPr lang="en-CA" dirty="0" smtClean="0"/>
                        <a:t>≥ 48 hrs (skip 2 doses)</a:t>
                      </a:r>
                    </a:p>
                    <a:p>
                      <a:r>
                        <a:rPr lang="en-CA" dirty="0" smtClean="0"/>
                        <a:t>≥ 48 hrs (skip 2 doses)</a:t>
                      </a:r>
                      <a:endParaRPr lang="en-CA" dirty="0"/>
                    </a:p>
                  </a:txBody>
                  <a:tcPr/>
                </a:tc>
              </a:tr>
              <a:tr h="671895">
                <a:tc>
                  <a:txBody>
                    <a:bodyPr/>
                    <a:lstStyle/>
                    <a:p>
                      <a:r>
                        <a:rPr lang="en-CA" b="1" dirty="0" err="1" smtClean="0"/>
                        <a:t>Apixaban</a:t>
                      </a:r>
                      <a:endParaRPr lang="en-CA" b="1" dirty="0" smtClean="0"/>
                    </a:p>
                    <a:p>
                      <a:r>
                        <a:rPr lang="en-CA" b="1" dirty="0" smtClean="0"/>
                        <a:t>(</a:t>
                      </a:r>
                      <a:r>
                        <a:rPr lang="en-CA" b="1" dirty="0" err="1" smtClean="0"/>
                        <a:t>Eliquis</a:t>
                      </a:r>
                      <a:r>
                        <a:rPr lang="en-CA" b="1" dirty="0" smtClean="0"/>
                        <a:t>)</a:t>
                      </a:r>
                    </a:p>
                    <a:p>
                      <a:endParaRPr lang="en-CA" b="1" dirty="0" smtClean="0"/>
                    </a:p>
                    <a:p>
                      <a:r>
                        <a:rPr lang="en-CA" b="0" dirty="0" smtClean="0"/>
                        <a:t>8</a:t>
                      </a:r>
                      <a:r>
                        <a:rPr lang="en-CA" b="0" baseline="0" dirty="0" smtClean="0"/>
                        <a:t> (7-10)</a:t>
                      </a:r>
                    </a:p>
                    <a:p>
                      <a:r>
                        <a:rPr lang="en-CA" b="0" baseline="0" dirty="0" smtClean="0"/>
                        <a:t>11 (9-13)</a:t>
                      </a:r>
                      <a:endParaRPr lang="en-CA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r>
                        <a:rPr lang="en-CA" dirty="0" smtClean="0"/>
                        <a:t>&gt;50</a:t>
                      </a:r>
                    </a:p>
                    <a:p>
                      <a:r>
                        <a:rPr lang="en-CA" dirty="0" smtClean="0"/>
                        <a:t>25-50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r>
                        <a:rPr lang="en-CA" dirty="0" smtClean="0"/>
                        <a:t>≥ 24 hrs (skip</a:t>
                      </a:r>
                      <a:r>
                        <a:rPr lang="en-CA" baseline="0" dirty="0" smtClean="0"/>
                        <a:t> 2 doses)</a:t>
                      </a:r>
                    </a:p>
                    <a:p>
                      <a:r>
                        <a:rPr lang="en-CA" dirty="0" smtClean="0"/>
                        <a:t>≥ 24 hrs (skip</a:t>
                      </a:r>
                      <a:r>
                        <a:rPr lang="en-CA" baseline="0" dirty="0" smtClean="0"/>
                        <a:t> 2 doses)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r>
                        <a:rPr lang="en-CA" dirty="0" smtClean="0"/>
                        <a:t>≥ 48 hrs (skip</a:t>
                      </a:r>
                      <a:r>
                        <a:rPr lang="en-CA" baseline="0" dirty="0" smtClean="0"/>
                        <a:t> 4 doses)</a:t>
                      </a:r>
                    </a:p>
                    <a:p>
                      <a:r>
                        <a:rPr lang="en-CA" dirty="0" smtClean="0"/>
                        <a:t>≥ 48 hrs (skip 4 doses)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638132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*</a:t>
            </a:r>
            <a:r>
              <a:rPr lang="en-CA" dirty="0" err="1" smtClean="0"/>
              <a:t>CrCl</a:t>
            </a:r>
            <a:r>
              <a:rPr lang="en-CA" dirty="0" smtClean="0"/>
              <a:t> calculated using </a:t>
            </a:r>
            <a:r>
              <a:rPr lang="en-CA" dirty="0" err="1" smtClean="0"/>
              <a:t>Cockroft</a:t>
            </a:r>
            <a:r>
              <a:rPr lang="en-CA" dirty="0" smtClean="0"/>
              <a:t>-Gault formula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5157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Bridging Anticoagulation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most circumstances bridging anticoagulation not required with NOACs</a:t>
            </a:r>
          </a:p>
          <a:p>
            <a:r>
              <a:rPr lang="en-CA" dirty="0" smtClean="0"/>
              <a:t>Need for bridging with Warfarin more complex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5755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Risk of Thromboembolism</a:t>
            </a:r>
          </a:p>
        </p:txBody>
      </p:sp>
      <p:graphicFrame>
        <p:nvGraphicFramePr>
          <p:cNvPr id="9278" name="Group 62"/>
          <p:cNvGraphicFramePr>
            <a:graphicFrameLocks noGrp="1"/>
          </p:cNvGraphicFramePr>
          <p:nvPr>
            <p:ph idx="1"/>
          </p:nvPr>
        </p:nvGraphicFramePr>
        <p:xfrm>
          <a:off x="755650" y="1700213"/>
          <a:ext cx="8388350" cy="4968876"/>
        </p:xfrm>
        <a:graphic>
          <a:graphicData uri="http://schemas.openxmlformats.org/drawingml/2006/table">
            <a:tbl>
              <a:tblPr/>
              <a:tblGrid>
                <a:gridCol w="1284288"/>
                <a:gridCol w="2911475"/>
                <a:gridCol w="2095500"/>
                <a:gridCol w="2097087"/>
              </a:tblGrid>
              <a:tr h="1196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Mechanical Heart Valve</a:t>
                      </a:r>
                    </a:p>
                  </a:txBody>
                  <a:tcPr marL="90000" marR="90000" marT="8704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C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Atrial Fibrillation</a:t>
                      </a:r>
                    </a:p>
                  </a:txBody>
                  <a:tcPr marL="90000" marR="90000" marT="8704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VTE</a:t>
                      </a:r>
                    </a:p>
                  </a:txBody>
                  <a:tcPr marL="90000" marR="90000" marT="8704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2713"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High Risk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(&gt;10%)</a:t>
                      </a:r>
                    </a:p>
                  </a:txBody>
                  <a:tcPr marL="90000" marR="90000" marT="87048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Any mitral valve prosthesis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Older aortic valve prosthesis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Recent stroke or TIA (within 6 months)</a:t>
                      </a:r>
                    </a:p>
                  </a:txBody>
                  <a:tcPr marL="90000" marR="90000" marT="81972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CHADS 5-6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Recent stroke or TIA (within 3 months)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Rheumatic valve disease</a:t>
                      </a:r>
                    </a:p>
                  </a:txBody>
                  <a:tcPr marL="90000" marR="90000" marT="81972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C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Recent VTE (within 3 months)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C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Severe thrombophilia</a:t>
                      </a:r>
                    </a:p>
                  </a:txBody>
                  <a:tcPr marL="90000" marR="90000" marT="81972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Moderate Risk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(5-10%)</a:t>
                      </a:r>
                    </a:p>
                  </a:txBody>
                  <a:tcPr marL="90000" marR="90000" marT="87048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C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Bileaflet aortic valve prosthesis + ≥1 additional risk factor (CHADS)</a:t>
                      </a:r>
                    </a:p>
                  </a:txBody>
                  <a:tcPr marL="90000" marR="90000" marT="81972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CHADS 3-4</a:t>
                      </a:r>
                    </a:p>
                  </a:txBody>
                  <a:tcPr marL="90000" marR="90000" marT="81972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C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VTE within 3-12 months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C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Nonsevere thrombophilia</a:t>
                      </a:r>
                    </a:p>
                  </a:txBody>
                  <a:tcPr marL="90000" marR="90000" marT="81972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5388"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Low Risk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(&lt;5%)</a:t>
                      </a:r>
                    </a:p>
                  </a:txBody>
                  <a:tcPr marL="90000" marR="90000" marT="87048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C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Bileaflet aortic valve prosthesis with no additional risk factors or atrial fibrillation</a:t>
                      </a:r>
                    </a:p>
                  </a:txBody>
                  <a:tcPr marL="90000" marR="90000" marT="81972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CHADS 0-2 with no previous TIA or stroke</a:t>
                      </a:r>
                    </a:p>
                  </a:txBody>
                  <a:tcPr marL="90000" marR="90000" marT="81972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Single VTE &gt;12 months and no other risk factors</a:t>
                      </a:r>
                    </a:p>
                  </a:txBody>
                  <a:tcPr marL="90000" marR="90000" marT="81972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6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52400"/>
            <a:ext cx="4859338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Warfarin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407628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738018" cy="665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4868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Warfarin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3778401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Coagulation Testing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Role of coagulation testing for elective procedures has not been determined and is not recommended </a:t>
            </a:r>
          </a:p>
          <a:p>
            <a:r>
              <a:rPr lang="en-CA" dirty="0" smtClean="0"/>
              <a:t>Managing patients that require emergency surgery is a challenge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timing of last dose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can test for non-specific tests of coagulation</a:t>
            </a:r>
            <a:r>
              <a:rPr lang="en-CA" dirty="0"/>
              <a:t> </a:t>
            </a:r>
            <a:r>
              <a:rPr lang="en-CA" dirty="0" smtClean="0"/>
              <a:t>(PT,  	   </a:t>
            </a:r>
            <a:r>
              <a:rPr lang="en-CA" dirty="0" err="1" smtClean="0"/>
              <a:t>aPTT</a:t>
            </a:r>
            <a:r>
              <a:rPr lang="en-CA" dirty="0" smtClean="0"/>
              <a:t>, thrombin time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specific tests (</a:t>
            </a:r>
            <a:r>
              <a:rPr lang="en-CA" dirty="0" err="1"/>
              <a:t>H</a:t>
            </a:r>
            <a:r>
              <a:rPr lang="en-CA" dirty="0" err="1" smtClean="0"/>
              <a:t>emoclot</a:t>
            </a:r>
            <a:r>
              <a:rPr lang="en-CA" dirty="0" smtClean="0"/>
              <a:t>, specific anti-</a:t>
            </a:r>
            <a:r>
              <a:rPr lang="en-CA" dirty="0" err="1" smtClean="0"/>
              <a:t>Xa</a:t>
            </a:r>
            <a:r>
              <a:rPr lang="en-CA" dirty="0" smtClean="0"/>
              <a:t> assays)</a:t>
            </a:r>
          </a:p>
          <a:p>
            <a:r>
              <a:rPr lang="en-CA" dirty="0" smtClean="0"/>
              <a:t>Need to weigh the benefits of emergency surgery against the risk of major hemorrhage.</a:t>
            </a:r>
          </a:p>
        </p:txBody>
      </p:sp>
    </p:spTree>
    <p:extLst>
      <p:ext uri="{BB962C8B-B14F-4D97-AF65-F5344CB8AC3E}">
        <p14:creationId xmlns:p14="http://schemas.microsoft.com/office/powerpoint/2010/main" val="309551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Presenter Disclosures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lvl="0" indent="0">
              <a:buNone/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053955"/>
              </p:ext>
            </p:extLst>
          </p:nvPr>
        </p:nvGraphicFramePr>
        <p:xfrm>
          <a:off x="1043608" y="1988840"/>
          <a:ext cx="7344815" cy="420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3888431"/>
              </a:tblGrid>
              <a:tr h="723235">
                <a:tc>
                  <a:txBody>
                    <a:bodyPr/>
                    <a:lstStyle/>
                    <a:p>
                      <a:r>
                        <a:rPr lang="en-CA" dirty="0" smtClean="0"/>
                        <a:t>FACULTY/PRESENTER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ANNELISE GALLIEN</a:t>
                      </a:r>
                      <a:endParaRPr lang="en-CA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Grants/Research</a:t>
                      </a:r>
                      <a:r>
                        <a:rPr lang="en-CA" sz="2000" baseline="0" dirty="0" smtClean="0"/>
                        <a:t> Support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Pfizer</a:t>
                      </a:r>
                    </a:p>
                    <a:p>
                      <a:r>
                        <a:rPr lang="en-CA" sz="2000" dirty="0" smtClean="0"/>
                        <a:t>Bayer</a:t>
                      </a:r>
                      <a:endParaRPr lang="en-CA" sz="2000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Speaker’s Bureau/Honoraria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err="1" smtClean="0"/>
                        <a:t>Servier</a:t>
                      </a:r>
                      <a:endParaRPr lang="en-CA" sz="2000" dirty="0" smtClean="0"/>
                    </a:p>
                    <a:p>
                      <a:r>
                        <a:rPr lang="en-CA" sz="2000" dirty="0" smtClean="0"/>
                        <a:t>Bayer</a:t>
                      </a:r>
                    </a:p>
                    <a:p>
                      <a:r>
                        <a:rPr lang="en-CA" sz="2000" dirty="0" smtClean="0"/>
                        <a:t>Leo-</a:t>
                      </a:r>
                      <a:r>
                        <a:rPr lang="en-CA" sz="2000" dirty="0" err="1" smtClean="0"/>
                        <a:t>Pharma</a:t>
                      </a:r>
                      <a:endParaRPr lang="en-CA" sz="2000" dirty="0" smtClean="0"/>
                    </a:p>
                    <a:p>
                      <a:r>
                        <a:rPr lang="en-CA" sz="2000" dirty="0" err="1" smtClean="0"/>
                        <a:t>Boehringer-Ingelheim</a:t>
                      </a:r>
                      <a:endParaRPr lang="en-CA" sz="2000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Consulting Fees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err="1" smtClean="0"/>
                        <a:t>Boehringer-Ingelheim</a:t>
                      </a:r>
                      <a:endParaRPr lang="en-CA" sz="2000" dirty="0" smtClean="0"/>
                    </a:p>
                    <a:p>
                      <a:r>
                        <a:rPr lang="en-CA" sz="2000" dirty="0" smtClean="0"/>
                        <a:t>Bayer</a:t>
                      </a:r>
                      <a:endParaRPr lang="en-CA" sz="2000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Other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6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Post-procedure NOAC resumption 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171148"/>
              </p:ext>
            </p:extLst>
          </p:nvPr>
        </p:nvGraphicFramePr>
        <p:xfrm>
          <a:off x="467544" y="2564904"/>
          <a:ext cx="82296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2952328"/>
                <a:gridCol w="3538736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NOAC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 BLEEDING RIKS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r>
                        <a:rPr lang="en-CA" baseline="0" dirty="0" smtClean="0"/>
                        <a:t> BLEEDING RISK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Dabigatran</a:t>
                      </a:r>
                      <a:r>
                        <a:rPr lang="en-CA" baseline="0" dirty="0" smtClean="0"/>
                        <a:t> </a:t>
                      </a:r>
                    </a:p>
                    <a:p>
                      <a:r>
                        <a:rPr lang="en-CA" baseline="0" dirty="0" smtClean="0"/>
                        <a:t>(</a:t>
                      </a:r>
                      <a:r>
                        <a:rPr lang="en-CA" baseline="0" dirty="0" err="1" smtClean="0"/>
                        <a:t>Pradaxa</a:t>
                      </a:r>
                      <a:r>
                        <a:rPr lang="en-CA" baseline="0" dirty="0" smtClean="0"/>
                        <a:t>)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Resume</a:t>
                      </a:r>
                      <a:r>
                        <a:rPr lang="en-CA" baseline="0" dirty="0" smtClean="0"/>
                        <a:t> AM post-op day +1</a:t>
                      </a:r>
                    </a:p>
                    <a:p>
                      <a:r>
                        <a:rPr lang="en-CA" baseline="0" dirty="0" smtClean="0"/>
                        <a:t>(24 hrs)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Resume</a:t>
                      </a:r>
                      <a:r>
                        <a:rPr lang="en-CA" baseline="0" dirty="0" smtClean="0"/>
                        <a:t> AM post-op day +2 to +3</a:t>
                      </a:r>
                    </a:p>
                    <a:p>
                      <a:r>
                        <a:rPr lang="en-CA" baseline="0" dirty="0" smtClean="0"/>
                        <a:t>(48-72 hrs)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Rivaroxaban</a:t>
                      </a:r>
                      <a:r>
                        <a:rPr lang="en-CA" baseline="0" dirty="0" smtClean="0"/>
                        <a:t> </a:t>
                      </a:r>
                    </a:p>
                    <a:p>
                      <a:r>
                        <a:rPr lang="en-CA" baseline="0" dirty="0" smtClean="0"/>
                        <a:t>(</a:t>
                      </a:r>
                      <a:r>
                        <a:rPr lang="en-CA" baseline="0" dirty="0" err="1" smtClean="0"/>
                        <a:t>Xarelto</a:t>
                      </a:r>
                      <a:r>
                        <a:rPr lang="en-CA" baseline="0" dirty="0" smtClean="0"/>
                        <a:t>)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As above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As above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Apixaban</a:t>
                      </a:r>
                      <a:r>
                        <a:rPr lang="en-CA" baseline="0" dirty="0" smtClean="0"/>
                        <a:t> </a:t>
                      </a:r>
                    </a:p>
                    <a:p>
                      <a:r>
                        <a:rPr lang="en-CA" baseline="0" dirty="0" smtClean="0"/>
                        <a:t>(</a:t>
                      </a:r>
                      <a:r>
                        <a:rPr lang="en-CA" baseline="0" dirty="0" err="1" smtClean="0"/>
                        <a:t>Eliquis</a:t>
                      </a:r>
                      <a:r>
                        <a:rPr lang="en-CA" baseline="0" dirty="0" smtClean="0"/>
                        <a:t>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As above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As above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594928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Option to use low doses of NOACs or bridging with LMWH if felt full dose NOAC to be delayed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7565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err="1" smtClean="0"/>
              <a:t>Periprocedural</a:t>
            </a:r>
            <a:r>
              <a:rPr lang="en-CA" dirty="0" smtClean="0"/>
              <a:t> Bleeding and Thromboembolic Events with </a:t>
            </a:r>
            <a:r>
              <a:rPr lang="en-CA" dirty="0" err="1" smtClean="0"/>
              <a:t>Dabigatran</a:t>
            </a:r>
            <a:r>
              <a:rPr lang="en-CA" dirty="0" smtClean="0"/>
              <a:t> Compared with Warfarin: Results from RE-LY trial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Circulation. 2012;126:343-348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28083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6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10313"/>
            <a:ext cx="2381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857500" y="6350000"/>
            <a:ext cx="555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900">
                <a:solidFill>
                  <a:srgbClr val="999999"/>
                </a:solidFill>
                <a:latin typeface="Calibri" charset="0"/>
              </a:rPr>
              <a:t>© 2012 American Heart Association, Inc.  Published by American Heart Association.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8572500" y="6350000"/>
            <a:ext cx="47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rgbClr val="999999"/>
                </a:solidFill>
                <a:latin typeface="Calibri" charset="0"/>
              </a:rPr>
              <a:t>4</a:t>
            </a:r>
          </a:p>
        </p:txBody>
      </p:sp>
      <p:pic>
        <p:nvPicPr>
          <p:cNvPr id="27655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" y="634999"/>
            <a:ext cx="8493125" cy="61645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79375"/>
            <a:ext cx="91281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300">
                <a:solidFill>
                  <a:srgbClr val="000000"/>
                </a:solidFill>
                <a:latin typeface="Calibri" charset="0"/>
              </a:rPr>
              <a:t>Table 3</a:t>
            </a:r>
          </a:p>
        </p:txBody>
      </p:sp>
    </p:spTree>
    <p:extLst>
      <p:ext uri="{BB962C8B-B14F-4D97-AF65-F5344CB8AC3E}">
        <p14:creationId xmlns:p14="http://schemas.microsoft.com/office/powerpoint/2010/main" val="2312963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10313"/>
            <a:ext cx="2381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857500" y="6350000"/>
            <a:ext cx="555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900">
                <a:solidFill>
                  <a:srgbClr val="999999"/>
                </a:solidFill>
                <a:latin typeface="Calibri" charset="0"/>
              </a:rPr>
              <a:t>© 2012 American Heart Association, Inc.  Published by American Heart Association.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8572500" y="6350000"/>
            <a:ext cx="47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rgbClr val="999999"/>
                </a:solidFill>
                <a:latin typeface="Calibri" charset="0"/>
              </a:rPr>
              <a:t>5</a:t>
            </a:r>
          </a:p>
        </p:txBody>
      </p:sp>
      <p:pic>
        <p:nvPicPr>
          <p:cNvPr id="29703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" y="635000"/>
            <a:ext cx="8493125" cy="61645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79375"/>
            <a:ext cx="91281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300">
                <a:solidFill>
                  <a:srgbClr val="000000"/>
                </a:solidFill>
                <a:latin typeface="Calibri" charset="0"/>
              </a:rPr>
              <a:t>Table 4</a:t>
            </a:r>
          </a:p>
        </p:txBody>
      </p:sp>
    </p:spTree>
    <p:extLst>
      <p:ext uri="{BB962C8B-B14F-4D97-AF65-F5344CB8AC3E}">
        <p14:creationId xmlns:p14="http://schemas.microsoft.com/office/powerpoint/2010/main" val="1038020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6000" dirty="0" smtClean="0"/>
              <a:t>Bleeding Associated with NOACs</a:t>
            </a:r>
          </a:p>
          <a:p>
            <a:pPr marL="0" indent="0" algn="ctr">
              <a:buNone/>
            </a:pPr>
            <a:endParaRPr lang="en-CA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43374"/>
            <a:ext cx="2694409" cy="18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32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Management and Outcomes of Major Bleeding During Treatment with </a:t>
            </a:r>
            <a:r>
              <a:rPr lang="en-CA" dirty="0" err="1" smtClean="0"/>
              <a:t>Dabigatran</a:t>
            </a:r>
            <a:r>
              <a:rPr lang="en-CA" dirty="0" smtClean="0"/>
              <a:t> or Warfarin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Circulation. 2013;128:2325-2332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702" y="2204864"/>
            <a:ext cx="28083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6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10313"/>
            <a:ext cx="2381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857500" y="6350000"/>
            <a:ext cx="5556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900">
                <a:solidFill>
                  <a:srgbClr val="999999"/>
                </a:solidFill>
                <a:latin typeface="Calibri" charset="0"/>
              </a:rPr>
              <a:t>© 2013  by the American College of Cardiology Foundation and the American Heart Association, Inc. .  Published by American Heart Association.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8572500" y="6350000"/>
            <a:ext cx="47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rgbClr val="999999"/>
                </a:solidFill>
                <a:latin typeface="Calibri" charset="0"/>
              </a:rPr>
              <a:t>3</a:t>
            </a:r>
          </a:p>
        </p:txBody>
      </p:sp>
      <p:pic>
        <p:nvPicPr>
          <p:cNvPr id="25607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48750" cy="43204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79375"/>
            <a:ext cx="91281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300">
                <a:solidFill>
                  <a:srgbClr val="000000"/>
                </a:solidFill>
                <a:latin typeface="Calibri" charset="0"/>
              </a:rPr>
              <a:t>Table 2</a:t>
            </a:r>
          </a:p>
        </p:txBody>
      </p:sp>
    </p:spTree>
    <p:extLst>
      <p:ext uri="{BB962C8B-B14F-4D97-AF65-F5344CB8AC3E}">
        <p14:creationId xmlns:p14="http://schemas.microsoft.com/office/powerpoint/2010/main" val="38831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10313"/>
            <a:ext cx="2381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857500" y="6350000"/>
            <a:ext cx="5556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900">
                <a:solidFill>
                  <a:srgbClr val="999999"/>
                </a:solidFill>
                <a:latin typeface="Calibri" charset="0"/>
              </a:rPr>
              <a:t>© 2013  by the American College of Cardiology Foundation and the American Heart Association, Inc. .  Published by American Heart Association.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8572500" y="6350000"/>
            <a:ext cx="47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rgbClr val="999999"/>
                </a:solidFill>
                <a:latin typeface="Calibri" charset="0"/>
              </a:rPr>
              <a:t>4</a:t>
            </a:r>
          </a:p>
        </p:txBody>
      </p:sp>
      <p:pic>
        <p:nvPicPr>
          <p:cNvPr id="27655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" y="908719"/>
            <a:ext cx="9073283" cy="54015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79375"/>
            <a:ext cx="91281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300">
                <a:solidFill>
                  <a:srgbClr val="000000"/>
                </a:solidFill>
                <a:latin typeface="Calibri" charset="0"/>
              </a:rPr>
              <a:t>Table 3</a:t>
            </a:r>
          </a:p>
        </p:txBody>
      </p:sp>
    </p:spTree>
    <p:extLst>
      <p:ext uri="{BB962C8B-B14F-4D97-AF65-F5344CB8AC3E}">
        <p14:creationId xmlns:p14="http://schemas.microsoft.com/office/powerpoint/2010/main" val="39103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10313"/>
            <a:ext cx="2381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857500" y="6350000"/>
            <a:ext cx="5556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900">
                <a:solidFill>
                  <a:srgbClr val="999999"/>
                </a:solidFill>
                <a:latin typeface="Calibri" charset="0"/>
              </a:rPr>
              <a:t>© 2013  by the American College of Cardiology Foundation and the American Heart Association, Inc. .  Published by American Heart Association.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8572500" y="6350000"/>
            <a:ext cx="47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rgbClr val="999999"/>
                </a:solidFill>
                <a:latin typeface="Calibri" charset="0"/>
              </a:rPr>
              <a:t>3</a:t>
            </a:r>
          </a:p>
        </p:txBody>
      </p:sp>
      <p:pic>
        <p:nvPicPr>
          <p:cNvPr id="25607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48750" cy="43204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79375"/>
            <a:ext cx="91281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300">
                <a:solidFill>
                  <a:srgbClr val="000000"/>
                </a:solidFill>
                <a:latin typeface="Calibri" charset="0"/>
              </a:rPr>
              <a:t>Table 2</a:t>
            </a:r>
          </a:p>
        </p:txBody>
      </p:sp>
    </p:spTree>
    <p:extLst>
      <p:ext uri="{BB962C8B-B14F-4D97-AF65-F5344CB8AC3E}">
        <p14:creationId xmlns:p14="http://schemas.microsoft.com/office/powerpoint/2010/main" val="31869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10313"/>
            <a:ext cx="2381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857500" y="6350000"/>
            <a:ext cx="5556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900">
                <a:solidFill>
                  <a:srgbClr val="999999"/>
                </a:solidFill>
                <a:latin typeface="Calibri" charset="0"/>
              </a:rPr>
              <a:t>© 2013  by the American College of Cardiology Foundation and the American Heart Association, Inc. .  Published by American Heart Association.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8572500" y="6350000"/>
            <a:ext cx="47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rgbClr val="999999"/>
                </a:solidFill>
                <a:latin typeface="Calibri" charset="0"/>
              </a:rPr>
              <a:t>6</a:t>
            </a:r>
          </a:p>
        </p:txBody>
      </p:sp>
      <p:pic>
        <p:nvPicPr>
          <p:cNvPr id="31751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66" y="635000"/>
            <a:ext cx="7710884" cy="56233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79375"/>
            <a:ext cx="91281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300">
                <a:solidFill>
                  <a:srgbClr val="000000"/>
                </a:solidFill>
                <a:latin typeface="Calibri" charset="0"/>
              </a:rPr>
              <a:t>Figure.</a:t>
            </a:r>
          </a:p>
        </p:txBody>
      </p:sp>
    </p:spTree>
    <p:extLst>
      <p:ext uri="{BB962C8B-B14F-4D97-AF65-F5344CB8AC3E}">
        <p14:creationId xmlns:p14="http://schemas.microsoft.com/office/powerpoint/2010/main" val="13814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Overview of the commercially available novel oral anticoagulants (NOACs)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pharmacokinetics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lab monitoring</a:t>
            </a:r>
          </a:p>
          <a:p>
            <a:r>
              <a:rPr lang="en-CA" dirty="0" smtClean="0"/>
              <a:t>Perioperative Management of anticoagulants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warfarin vs NOACs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elective vs urgent surgery</a:t>
            </a:r>
          </a:p>
          <a:p>
            <a:r>
              <a:rPr lang="en-CA" dirty="0" smtClean="0"/>
              <a:t>Management of </a:t>
            </a:r>
            <a:r>
              <a:rPr lang="en-CA" dirty="0" smtClean="0"/>
              <a:t>bleeding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review outcome data for major bleeding episodes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bleeding protocol</a:t>
            </a:r>
          </a:p>
          <a:p>
            <a:pPr marL="0" indent="0">
              <a:buNone/>
            </a:pPr>
            <a:r>
              <a:rPr lang="en-CA" dirty="0"/>
              <a:t>	</a:t>
            </a:r>
            <a:endParaRPr lang="en-CA" dirty="0" smtClean="0"/>
          </a:p>
          <a:p>
            <a:pPr marL="0" indent="0">
              <a:buNone/>
            </a:pPr>
            <a:r>
              <a:rPr lang="en-CA" dirty="0"/>
              <a:t>	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983998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48680"/>
            <a:ext cx="6174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b="1" dirty="0" smtClean="0">
                <a:effectLst/>
              </a:rPr>
              <a:t>Management of major bleeding events in patients treated with </a:t>
            </a:r>
            <a:r>
              <a:rPr lang="en-CA" sz="3600" b="1" dirty="0" err="1"/>
              <a:t>R</a:t>
            </a:r>
            <a:r>
              <a:rPr lang="en-CA" sz="3600" b="1" dirty="0" err="1" smtClean="0">
                <a:effectLst/>
              </a:rPr>
              <a:t>ivaroxaban</a:t>
            </a:r>
            <a:r>
              <a:rPr lang="en-CA" sz="3600" b="1" dirty="0" smtClean="0">
                <a:effectLst/>
              </a:rPr>
              <a:t> vs. Warfarin: results from the ROCKET AF trial</a:t>
            </a:r>
            <a:endParaRPr lang="en-CA" sz="3600" b="1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2905472" cy="351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36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469782"/>
              </p:ext>
            </p:extLst>
          </p:nvPr>
        </p:nvGraphicFramePr>
        <p:xfrm>
          <a:off x="1403648" y="108149"/>
          <a:ext cx="6696746" cy="6749851"/>
        </p:xfrm>
        <a:graphic>
          <a:graphicData uri="http://schemas.openxmlformats.org/drawingml/2006/table">
            <a:tbl>
              <a:tblPr/>
              <a:tblGrid>
                <a:gridCol w="2458298"/>
                <a:gridCol w="2119224"/>
                <a:gridCol w="2119224"/>
              </a:tblGrid>
              <a:tr h="214158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1" dirty="0">
                          <a:effectLst/>
                          <a:latin typeface="+mj-lt"/>
                        </a:rPr>
                        <a:t>Characteristic</a:t>
                      </a:r>
                    </a:p>
                  </a:txBody>
                  <a:tcPr marL="12220" marR="12220" marT="6110" marB="6110" anchor="ctr">
                    <a:lnL w="9525" cap="flat" cmpd="sng" algn="ctr">
                      <a:solidFill>
                        <a:srgbClr val="9828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28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28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828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1">
                          <a:effectLst/>
                          <a:latin typeface="+mj-lt"/>
                        </a:rPr>
                        <a:t>Rivaroxaban (</a:t>
                      </a:r>
                      <a:r>
                        <a:rPr lang="en-CA" sz="1100" b="1" i="1">
                          <a:effectLst/>
                          <a:latin typeface="+mj-lt"/>
                        </a:rPr>
                        <a:t>n</a:t>
                      </a:r>
                      <a:r>
                        <a:rPr lang="en-CA" sz="1100" b="1">
                          <a:effectLst/>
                          <a:latin typeface="+mj-lt"/>
                        </a:rPr>
                        <a:t> = 431)</a:t>
                      </a:r>
                    </a:p>
                  </a:txBody>
                  <a:tcPr marL="12220" marR="12220" marT="6110" marB="6110" anchor="ctr">
                    <a:lnL w="9525" cap="flat" cmpd="sng" algn="ctr">
                      <a:solidFill>
                        <a:srgbClr val="E028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28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28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028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1">
                          <a:effectLst/>
                          <a:latin typeface="+mj-lt"/>
                        </a:rPr>
                        <a:t>Warfarin (</a:t>
                      </a:r>
                      <a:r>
                        <a:rPr lang="en-CA" sz="1100" b="1" i="1">
                          <a:effectLst/>
                          <a:latin typeface="+mj-lt"/>
                        </a:rPr>
                        <a:t>n</a:t>
                      </a:r>
                      <a:r>
                        <a:rPr lang="en-CA" sz="1100" b="1">
                          <a:effectLst/>
                          <a:latin typeface="+mj-lt"/>
                        </a:rPr>
                        <a:t> = 409)</a:t>
                      </a:r>
                    </a:p>
                  </a:txBody>
                  <a:tcPr marL="12220" marR="12220" marT="6110" marB="6110" anchor="ctr">
                    <a:lnL w="9525" cap="flat" cmpd="sng" algn="ctr">
                      <a:solidFill>
                        <a:srgbClr val="8028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28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28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28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06">
                <a:tc gridSpan="3"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Number of major </a:t>
                      </a:r>
                      <a:r>
                        <a:rPr lang="en-CA" sz="1100" b="0" dirty="0" err="1">
                          <a:effectLst/>
                          <a:latin typeface="+mj-lt"/>
                        </a:rPr>
                        <a:t>bleeds</a:t>
                      </a:r>
                      <a:r>
                        <a:rPr lang="en-CA" sz="1100" b="0" baseline="30000" dirty="0" err="1">
                          <a:effectLst/>
                          <a:latin typeface="+mj-lt"/>
                        </a:rPr>
                        <a:t>b</a:t>
                      </a:r>
                      <a:endParaRPr lang="en-CA" sz="1100" b="0" dirty="0">
                        <a:effectLst/>
                        <a:latin typeface="+mj-lt"/>
                      </a:endParaRP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828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7230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 1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361 (91.4%)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359 (93.5%)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 2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32 (8.1%)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25 (6.5%)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 &gt;2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2 (0.5%)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0 (0.0%)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6">
                <a:tc gridSpan="3"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Bleeding details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55722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 Bleeding associated with cardiac surgery (including CABG)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 (0.0%)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 (0.5%)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905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 Bleeding associated with non-cardiac surgery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19 (4.4%)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27 (6.6%)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 Epistaxis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14 (3.2%)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14 (3.4%)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529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 GI: Upper (</a:t>
                      </a:r>
                      <a:r>
                        <a:rPr lang="en-CA" sz="1100" b="0" dirty="0" err="1">
                          <a:effectLst/>
                          <a:latin typeface="+mj-lt"/>
                        </a:rPr>
                        <a:t>haematemesis</a:t>
                      </a:r>
                      <a:r>
                        <a:rPr lang="en-CA" sz="1100" b="0" dirty="0">
                          <a:effectLst/>
                          <a:latin typeface="+mj-lt"/>
                        </a:rPr>
                        <a:t> or melena)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164 (38.1%)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105 (25.7%)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 GI: Lower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51 (11.8%)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33 (8.1%)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 Gingival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1 (0.2%)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2 (0.5%)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 Haematoma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13 (3.0%)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26 (6.4%)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 </a:t>
                      </a:r>
                      <a:r>
                        <a:rPr lang="en-CA" sz="1100" b="0" dirty="0" err="1">
                          <a:effectLst/>
                          <a:latin typeface="+mj-lt"/>
                        </a:rPr>
                        <a:t>Haemoptysis</a:t>
                      </a:r>
                      <a:endParaRPr lang="en-CA" sz="1100" b="0" dirty="0">
                        <a:effectLst/>
                        <a:latin typeface="+mj-lt"/>
                      </a:endParaRP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5 (1.2%)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4 (1.0%)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5722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 Increased or prolonged menstrual or abnormal vaginal bleeding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3 (0.7%)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1 (0.2%)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 Intra-articular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16 (3.7%)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21 (5.1%)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 Intracranial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 (12.8%)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 (20.5%)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905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 Intramuscular (with compartment syndrome)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2 (0.5%)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1 (0.2%)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902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 Intramuscular (without compartment syndrome)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2 (0.5%)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4 (1.0%)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 Intraocular/retinal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19 (4.4%)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27 (6.6%)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419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 Macroscopic (gross) haematuria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27 (6.3%)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21 (5.1%)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 Pericardial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0 (0.0%)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1 (0.2%)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 Puncture site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2 (0.5%)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4 (1.0%)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 Rectal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28 (6.5%)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8 (2.0%)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 Retroperitoneal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1 (0.2%)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3 (0.7%)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905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 Skin (ecchymosis other than instrumented site)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2 (0.5%)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3 (0.7%)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419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 Subconjunctival or other ocular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0 (0.0%)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1 (0.2%)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 Other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>
                          <a:effectLst/>
                          <a:latin typeface="+mj-lt"/>
                        </a:rPr>
                        <a:t>7 (1.6%)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100" b="0" dirty="0">
                          <a:effectLst/>
                          <a:latin typeface="+mj-lt"/>
                        </a:rPr>
                        <a:t>19 (4.6%)</a:t>
                      </a:r>
                    </a:p>
                  </a:txBody>
                  <a:tcPr marL="12220" marR="12220" marT="6110" marB="6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228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Hospitalization and transfusion for major bleeding event by randomized treatment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157058"/>
              </p:ext>
            </p:extLst>
          </p:nvPr>
        </p:nvGraphicFramePr>
        <p:xfrm>
          <a:off x="1043609" y="1878466"/>
          <a:ext cx="6984776" cy="4463392"/>
        </p:xfrm>
        <a:graphic>
          <a:graphicData uri="http://schemas.openxmlformats.org/drawingml/2006/table">
            <a:tbl>
              <a:tblPr/>
              <a:tblGrid>
                <a:gridCol w="2177289"/>
                <a:gridCol w="1318149"/>
                <a:gridCol w="3489338"/>
              </a:tblGrid>
              <a:tr h="38061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b="1" dirty="0" err="1">
                          <a:effectLst/>
                          <a:latin typeface="verdana"/>
                        </a:rPr>
                        <a:t>Rivaroxaban</a:t>
                      </a:r>
                      <a:r>
                        <a:rPr lang="en-CA" sz="1200" b="1" dirty="0">
                          <a:effectLst/>
                          <a:latin typeface="verdana"/>
                        </a:rPr>
                        <a:t> (</a:t>
                      </a:r>
                      <a:r>
                        <a:rPr lang="en-CA" sz="1200" b="1" i="1" dirty="0">
                          <a:effectLst/>
                          <a:latin typeface="inherit"/>
                        </a:rPr>
                        <a:t>n</a:t>
                      </a:r>
                      <a:r>
                        <a:rPr lang="en-CA" sz="1200" b="1" dirty="0">
                          <a:effectLst/>
                          <a:latin typeface="verdana"/>
                        </a:rPr>
                        <a:t> = 431)</a:t>
                      </a:r>
                    </a:p>
                  </a:txBody>
                  <a:tcPr marL="24715" marR="24715" marT="12358" marB="12358" anchor="ctr">
                    <a:lnL w="9525" cap="flat" cmpd="sng" algn="ctr">
                      <a:solidFill>
                        <a:srgbClr val="609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89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9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9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b="1">
                          <a:effectLst/>
                          <a:latin typeface="verdana"/>
                        </a:rPr>
                        <a:t>Warfarin (</a:t>
                      </a:r>
                      <a:r>
                        <a:rPr lang="en-CA" sz="1200" b="1" i="1">
                          <a:effectLst/>
                          <a:latin typeface="inherit"/>
                        </a:rPr>
                        <a:t>n</a:t>
                      </a:r>
                      <a:r>
                        <a:rPr lang="en-CA" sz="1200" b="1">
                          <a:effectLst/>
                          <a:latin typeface="verdana"/>
                        </a:rPr>
                        <a:t> = 409)</a:t>
                      </a:r>
                    </a:p>
                  </a:txBody>
                  <a:tcPr marL="24715" marR="24715" marT="12358" marB="12358" anchor="ctr">
                    <a:lnL w="9525" cap="flat" cmpd="sng" algn="ctr">
                      <a:solidFill>
                        <a:srgbClr val="989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89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9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9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59317" marR="59317" marT="29658" marB="29658">
                    <a:lnL w="9525" cap="flat" cmpd="sng" algn="ctr">
                      <a:solidFill>
                        <a:srgbClr val="989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989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0616">
                <a:tc gridSpan="2">
                  <a:txBody>
                    <a:bodyPr/>
                    <a:lstStyle/>
                    <a:p>
                      <a:pPr algn="l" fontAlgn="base"/>
                      <a:r>
                        <a:rPr lang="en-CA" sz="1200" b="1" i="1">
                          <a:effectLst/>
                          <a:latin typeface="inherit"/>
                        </a:rPr>
                        <a:t>N</a:t>
                      </a:r>
                      <a:r>
                        <a:rPr lang="en-CA" sz="1200" b="1">
                          <a:effectLst/>
                          <a:latin typeface="verdana"/>
                        </a:rPr>
                        <a:t> = subjects, median (25%, 75%)</a:t>
                      </a:r>
                    </a:p>
                  </a:txBody>
                  <a:tcPr marL="24715" marR="24715" marT="12358" marB="12358" anchor="ctr">
                    <a:lnL w="9525" cap="flat" cmpd="sng" algn="ctr">
                      <a:solidFill>
                        <a:srgbClr val="189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89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89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89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59317" marR="59317" marT="29658" marB="29658">
                    <a:lnL w="9525" cap="flat" cmpd="sng" algn="ctr">
                      <a:solidFill>
                        <a:srgbClr val="189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3651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b="0">
                          <a:effectLst/>
                          <a:latin typeface="verdana"/>
                        </a:rPr>
                        <a:t>Duration of hospitalization within 5 days of major bleed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89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b="0" i="1">
                          <a:effectLst/>
                          <a:latin typeface="inherit"/>
                        </a:rPr>
                        <a:t>N</a:t>
                      </a:r>
                      <a:r>
                        <a:rPr lang="en-CA" sz="1200" b="0">
                          <a:effectLst/>
                          <a:latin typeface="verdana"/>
                        </a:rPr>
                        <a:t> = 101</a:t>
                      </a:r>
                      <a:br>
                        <a:rPr lang="en-CA" sz="1200" b="0">
                          <a:effectLst/>
                          <a:latin typeface="verdana"/>
                        </a:rPr>
                      </a:br>
                      <a:r>
                        <a:rPr lang="en-CA" sz="1200" b="0">
                          <a:effectLst/>
                          <a:latin typeface="verdana"/>
                        </a:rPr>
                        <a:t>5 (4–10) days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89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b="0" i="1" dirty="0">
                          <a:effectLst/>
                          <a:latin typeface="inherit"/>
                        </a:rPr>
                        <a:t>N</a:t>
                      </a:r>
                      <a:r>
                        <a:rPr lang="en-CA" sz="1200" b="0" dirty="0">
                          <a:effectLst/>
                          <a:latin typeface="verdana"/>
                        </a:rPr>
                        <a:t> = 91</a:t>
                      </a:r>
                      <a:br>
                        <a:rPr lang="en-CA" sz="1200" b="0" dirty="0">
                          <a:effectLst/>
                          <a:latin typeface="verdana"/>
                        </a:rPr>
                      </a:br>
                      <a:r>
                        <a:rPr lang="en-CA" sz="1200" b="0" dirty="0">
                          <a:effectLst/>
                          <a:latin typeface="verdana"/>
                        </a:rPr>
                        <a:t>6 (4–11) days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2665">
                <a:tc gridSpan="3">
                  <a:txBody>
                    <a:bodyPr/>
                    <a:lstStyle/>
                    <a:p>
                      <a:pPr algn="l" fontAlgn="base"/>
                      <a:r>
                        <a:rPr lang="en-CA" sz="1200" b="0">
                          <a:effectLst/>
                          <a:latin typeface="verdana"/>
                        </a:rPr>
                        <a:t>Transfusions within 5 days of major bleed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8061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b="0">
                          <a:effectLst/>
                          <a:latin typeface="verdana"/>
                        </a:rPr>
                        <a:t> Packed red blood cells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200" b="0" i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N</a:t>
                      </a:r>
                      <a:r>
                        <a:rPr lang="pt-BR" sz="1200" b="0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 = 176</a:t>
                      </a:r>
                      <a:r>
                        <a:rPr lang="pt-BR" sz="1200" b="0" dirty="0">
                          <a:effectLst/>
                          <a:latin typeface="verdana"/>
                        </a:rPr>
                        <a:t/>
                      </a:r>
                      <a:br>
                        <a:rPr lang="pt-BR" sz="1200" b="0" dirty="0">
                          <a:effectLst/>
                          <a:latin typeface="verdana"/>
                        </a:rPr>
                      </a:br>
                      <a:r>
                        <a:rPr lang="pt-BR" sz="1200" b="0" dirty="0">
                          <a:effectLst/>
                          <a:latin typeface="verdana"/>
                        </a:rPr>
                        <a:t>2 (2–4) units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200" b="0" i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N</a:t>
                      </a:r>
                      <a:r>
                        <a:rPr lang="pt-BR" sz="1200" b="0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 = 143</a:t>
                      </a:r>
                      <a:r>
                        <a:rPr lang="pt-BR" sz="1200" b="0" dirty="0">
                          <a:effectLst/>
                          <a:latin typeface="verdana"/>
                        </a:rPr>
                        <a:t/>
                      </a:r>
                      <a:br>
                        <a:rPr lang="pt-BR" sz="1200" b="0" dirty="0">
                          <a:effectLst/>
                          <a:latin typeface="verdana"/>
                        </a:rPr>
                      </a:br>
                      <a:r>
                        <a:rPr lang="pt-BR" sz="1200" b="0" dirty="0">
                          <a:effectLst/>
                          <a:latin typeface="verdana"/>
                        </a:rPr>
                        <a:t>2 (2–4) units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061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b="0">
                          <a:effectLst/>
                          <a:latin typeface="verdana"/>
                        </a:rPr>
                        <a:t> Whole blood cells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200" b="0" i="1">
                          <a:effectLst/>
                          <a:latin typeface="inherit"/>
                        </a:rPr>
                        <a:t>N</a:t>
                      </a:r>
                      <a:r>
                        <a:rPr lang="pt-BR" sz="1200" b="0">
                          <a:effectLst/>
                          <a:latin typeface="verdana"/>
                        </a:rPr>
                        <a:t> = 8</a:t>
                      </a:r>
                      <a:br>
                        <a:rPr lang="pt-BR" sz="1200" b="0">
                          <a:effectLst/>
                          <a:latin typeface="verdana"/>
                        </a:rPr>
                      </a:br>
                      <a:r>
                        <a:rPr lang="pt-BR" sz="1200" b="0">
                          <a:effectLst/>
                          <a:latin typeface="verdana"/>
                        </a:rPr>
                        <a:t>2 (1–3) units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200" b="0" i="1">
                          <a:effectLst/>
                          <a:latin typeface="inherit"/>
                        </a:rPr>
                        <a:t>N</a:t>
                      </a:r>
                      <a:r>
                        <a:rPr lang="pt-BR" sz="1200" b="0">
                          <a:effectLst/>
                          <a:latin typeface="verdana"/>
                        </a:rPr>
                        <a:t> = 6</a:t>
                      </a:r>
                      <a:br>
                        <a:rPr lang="pt-BR" sz="1200" b="0">
                          <a:effectLst/>
                          <a:latin typeface="verdana"/>
                        </a:rPr>
                      </a:br>
                      <a:r>
                        <a:rPr lang="pt-BR" sz="1200" b="0">
                          <a:effectLst/>
                          <a:latin typeface="verdana"/>
                        </a:rPr>
                        <a:t>2 (2–4) units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061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b="0">
                          <a:effectLst/>
                          <a:latin typeface="verdana"/>
                        </a:rPr>
                        <a:t> Platelets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200" b="0" i="1">
                          <a:effectLst/>
                          <a:latin typeface="inherit"/>
                        </a:rPr>
                        <a:t>N</a:t>
                      </a:r>
                      <a:r>
                        <a:rPr lang="pt-BR" sz="1200" b="0">
                          <a:effectLst/>
                          <a:latin typeface="verdana"/>
                        </a:rPr>
                        <a:t> = 4</a:t>
                      </a:r>
                      <a:br>
                        <a:rPr lang="pt-BR" sz="1200" b="0">
                          <a:effectLst/>
                          <a:latin typeface="verdana"/>
                        </a:rPr>
                      </a:br>
                      <a:r>
                        <a:rPr lang="pt-BR" sz="1200" b="0">
                          <a:effectLst/>
                          <a:latin typeface="verdana"/>
                        </a:rPr>
                        <a:t>3 (2–5) units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200" b="0" i="1">
                          <a:effectLst/>
                          <a:latin typeface="inherit"/>
                        </a:rPr>
                        <a:t>N</a:t>
                      </a:r>
                      <a:r>
                        <a:rPr lang="pt-BR" sz="1200" b="0">
                          <a:effectLst/>
                          <a:latin typeface="verdana"/>
                        </a:rPr>
                        <a:t> = 6</a:t>
                      </a:r>
                      <a:br>
                        <a:rPr lang="pt-BR" sz="1200" b="0">
                          <a:effectLst/>
                          <a:latin typeface="verdana"/>
                        </a:rPr>
                      </a:br>
                      <a:r>
                        <a:rPr lang="pt-BR" sz="1200" b="0">
                          <a:effectLst/>
                          <a:latin typeface="verdana"/>
                        </a:rPr>
                        <a:t>5 (3–6) units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061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b="0">
                          <a:effectLst/>
                          <a:latin typeface="verdana"/>
                        </a:rPr>
                        <a:t> Fresh frozen plasma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200" b="0" i="1">
                          <a:effectLst/>
                          <a:latin typeface="inherit"/>
                        </a:rPr>
                        <a:t>N</a:t>
                      </a:r>
                      <a:r>
                        <a:rPr lang="pt-BR" sz="1200" b="0">
                          <a:effectLst/>
                          <a:latin typeface="verdana"/>
                        </a:rPr>
                        <a:t> = 45</a:t>
                      </a:r>
                      <a:br>
                        <a:rPr lang="pt-BR" sz="1200" b="0">
                          <a:effectLst/>
                          <a:latin typeface="verdana"/>
                        </a:rPr>
                      </a:br>
                      <a:r>
                        <a:rPr lang="pt-BR" sz="1200" b="0">
                          <a:effectLst/>
                          <a:latin typeface="verdana"/>
                        </a:rPr>
                        <a:t>2 (1–2) units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200" b="0" i="1">
                          <a:effectLst/>
                          <a:latin typeface="inherit"/>
                        </a:rPr>
                        <a:t>N</a:t>
                      </a:r>
                      <a:r>
                        <a:rPr lang="pt-BR" sz="1200" b="0">
                          <a:effectLst/>
                          <a:latin typeface="verdana"/>
                        </a:rPr>
                        <a:t> = 81</a:t>
                      </a:r>
                      <a:br>
                        <a:rPr lang="pt-BR" sz="1200" b="0">
                          <a:effectLst/>
                          <a:latin typeface="verdana"/>
                        </a:rPr>
                      </a:br>
                      <a:r>
                        <a:rPr lang="pt-BR" sz="1200" b="0">
                          <a:effectLst/>
                          <a:latin typeface="verdana"/>
                        </a:rPr>
                        <a:t>2 (2–4) units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0616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b="0">
                          <a:effectLst/>
                          <a:latin typeface="verdana"/>
                        </a:rPr>
                        <a:t> Cryoprecipitate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200" b="0" i="1">
                          <a:effectLst/>
                          <a:latin typeface="inherit"/>
                        </a:rPr>
                        <a:t>N</a:t>
                      </a:r>
                      <a:r>
                        <a:rPr lang="pt-BR" sz="1200" b="0">
                          <a:effectLst/>
                          <a:latin typeface="verdana"/>
                        </a:rPr>
                        <a:t> = 1</a:t>
                      </a:r>
                      <a:br>
                        <a:rPr lang="pt-BR" sz="1200" b="0">
                          <a:effectLst/>
                          <a:latin typeface="verdana"/>
                        </a:rPr>
                      </a:br>
                      <a:r>
                        <a:rPr lang="pt-BR" sz="1200" b="0">
                          <a:effectLst/>
                          <a:latin typeface="verdana"/>
                        </a:rPr>
                        <a:t>1 (1–1) units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200" b="0" i="1">
                          <a:effectLst/>
                          <a:latin typeface="inherit"/>
                        </a:rPr>
                        <a:t>N</a:t>
                      </a:r>
                      <a:r>
                        <a:rPr lang="pt-BR" sz="1200" b="0">
                          <a:effectLst/>
                          <a:latin typeface="verdana"/>
                        </a:rPr>
                        <a:t> = 1</a:t>
                      </a:r>
                      <a:br>
                        <a:rPr lang="pt-BR" sz="1200" b="0">
                          <a:effectLst/>
                          <a:latin typeface="verdana"/>
                        </a:rPr>
                      </a:br>
                      <a:r>
                        <a:rPr lang="pt-BR" sz="1200" b="0">
                          <a:effectLst/>
                          <a:latin typeface="verdana"/>
                        </a:rPr>
                        <a:t>1 (1–1) units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0616">
                <a:tc gridSpan="3">
                  <a:txBody>
                    <a:bodyPr/>
                    <a:lstStyle/>
                    <a:p>
                      <a:pPr algn="l" fontAlgn="base"/>
                      <a:r>
                        <a:rPr lang="en-CA" sz="1200" b="0">
                          <a:effectLst/>
                          <a:latin typeface="verdana"/>
                        </a:rPr>
                        <a:t>Number of total units of packed red blood cells or whole blood cells transfused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02665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b="0">
                          <a:effectLst/>
                          <a:latin typeface="verdana"/>
                        </a:rPr>
                        <a:t> ≥2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b="0">
                          <a:effectLst/>
                          <a:latin typeface="verdana"/>
                        </a:rPr>
                        <a:t>159 (36.9%)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b="0">
                          <a:effectLst/>
                          <a:latin typeface="verdana"/>
                        </a:rPr>
                        <a:t>129 (31.5%)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2665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b="0">
                          <a:effectLst/>
                          <a:latin typeface="verdana"/>
                        </a:rPr>
                        <a:t> ≥4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b="0">
                          <a:effectLst/>
                          <a:latin typeface="verdana"/>
                        </a:rPr>
                        <a:t>59 (13.7%)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b="0" dirty="0">
                          <a:effectLst/>
                          <a:latin typeface="verdana"/>
                        </a:rPr>
                        <a:t>51 (12.5%)</a:t>
                      </a:r>
                    </a:p>
                  </a:txBody>
                  <a:tcPr marL="24715" marR="24715" marT="12358" marB="12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03413" y="187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75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Outcomes post-major bleed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339493"/>
              </p:ext>
            </p:extLst>
          </p:nvPr>
        </p:nvGraphicFramePr>
        <p:xfrm>
          <a:off x="107505" y="93008"/>
          <a:ext cx="8712968" cy="6519256"/>
        </p:xfrm>
        <a:graphic>
          <a:graphicData uri="http://schemas.openxmlformats.org/drawingml/2006/table">
            <a:tbl>
              <a:tblPr/>
              <a:tblGrid>
                <a:gridCol w="2376263"/>
                <a:gridCol w="1296144"/>
                <a:gridCol w="1440160"/>
                <a:gridCol w="1728192"/>
                <a:gridCol w="1872209"/>
              </a:tblGrid>
              <a:tr h="413997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200" b="1" dirty="0" err="1">
                          <a:effectLst/>
                          <a:latin typeface="verdana"/>
                        </a:rPr>
                        <a:t>Outcome</a:t>
                      </a:r>
                      <a:r>
                        <a:rPr lang="en-CA" sz="1200" b="1" baseline="30000" dirty="0" err="1">
                          <a:effectLst/>
                          <a:latin typeface="inherit"/>
                        </a:rPr>
                        <a:t>a</a:t>
                      </a:r>
                      <a:endParaRPr lang="en-CA" sz="1200" b="1" dirty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 w="9525" cap="flat" cmpd="sng" algn="ctr">
                      <a:solidFill>
                        <a:srgbClr val="001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A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1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1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1">
                          <a:effectLst/>
                          <a:latin typeface="verdana"/>
                        </a:rPr>
                        <a:t>Rivaroxaban (</a:t>
                      </a:r>
                      <a:r>
                        <a:rPr lang="en-CA" sz="1000" b="1" i="1">
                          <a:effectLst/>
                          <a:latin typeface="inherit"/>
                        </a:rPr>
                        <a:t>n</a:t>
                      </a:r>
                      <a:r>
                        <a:rPr lang="en-CA" sz="1000" b="1">
                          <a:effectLst/>
                          <a:latin typeface="verdana"/>
                        </a:rPr>
                        <a:t> = 431)</a:t>
                      </a:r>
                    </a:p>
                  </a:txBody>
                  <a:tcPr marL="9187" marR="9187" marT="4593" marB="4593" anchor="ctr">
                    <a:lnL w="9525" cap="flat" cmpd="sng" algn="ctr">
                      <a:solidFill>
                        <a:srgbClr val="80A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11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A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A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1">
                          <a:effectLst/>
                          <a:latin typeface="verdana"/>
                        </a:rPr>
                        <a:t>Warfarin (</a:t>
                      </a:r>
                      <a:r>
                        <a:rPr lang="en-CA" sz="1000" b="1" i="1">
                          <a:effectLst/>
                          <a:latin typeface="inherit"/>
                        </a:rPr>
                        <a:t>n</a:t>
                      </a:r>
                      <a:r>
                        <a:rPr lang="en-CA" sz="1000" b="1">
                          <a:effectLst/>
                          <a:latin typeface="verdana"/>
                        </a:rPr>
                        <a:t>= 409)</a:t>
                      </a:r>
                    </a:p>
                  </a:txBody>
                  <a:tcPr marL="9187" marR="9187" marT="4593" marB="4593" anchor="ctr">
                    <a:lnL w="9525" cap="flat" cmpd="sng" algn="ctr">
                      <a:solidFill>
                        <a:srgbClr val="6011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AD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11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011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1">
                          <a:effectLst/>
                          <a:latin typeface="verdana"/>
                        </a:rPr>
                        <a:t>HR (95% CI)</a:t>
                      </a:r>
                      <a:r>
                        <a:rPr lang="en-CA" sz="1000" b="1" baseline="30000">
                          <a:effectLst/>
                          <a:latin typeface="inherit"/>
                        </a:rPr>
                        <a:t>b</a:t>
                      </a:r>
                      <a:endParaRPr lang="en-CA" sz="1000" b="1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 w="9525" cap="flat" cmpd="sng" algn="ctr">
                      <a:solidFill>
                        <a:srgbClr val="B0AD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11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AD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AD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1" dirty="0">
                          <a:effectLst/>
                          <a:latin typeface="verdana"/>
                        </a:rPr>
                        <a:t>Treatment × major bleed interaction, </a:t>
                      </a:r>
                      <a:r>
                        <a:rPr lang="en-CA" sz="1000" b="1" i="1" dirty="0">
                          <a:effectLst/>
                          <a:latin typeface="inherit"/>
                        </a:rPr>
                        <a:t>P</a:t>
                      </a:r>
                      <a:r>
                        <a:rPr lang="en-CA" sz="1000" b="1" dirty="0">
                          <a:effectLst/>
                          <a:latin typeface="verdana"/>
                        </a:rPr>
                        <a:t>-</a:t>
                      </a:r>
                      <a:r>
                        <a:rPr lang="en-CA" sz="1000" b="1" dirty="0" err="1">
                          <a:effectLst/>
                          <a:latin typeface="verdana"/>
                        </a:rPr>
                        <a:t>value</a:t>
                      </a:r>
                      <a:r>
                        <a:rPr lang="en-CA" sz="1000" b="1" baseline="30000" dirty="0" err="1">
                          <a:effectLst/>
                          <a:latin typeface="inherit"/>
                        </a:rPr>
                        <a:t>c</a:t>
                      </a:r>
                      <a:endParaRPr lang="en-CA" sz="1000" b="1" dirty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 w="9525" cap="flat" cmpd="sng" algn="ctr">
                      <a:solidFill>
                        <a:srgbClr val="8011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11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11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11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473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 dirty="0">
                          <a:effectLst/>
                          <a:latin typeface="verdana"/>
                        </a:rPr>
                        <a:t>Stroke or systemic </a:t>
                      </a:r>
                      <a:r>
                        <a:rPr lang="en-CA" sz="1000" b="0" dirty="0" err="1">
                          <a:effectLst/>
                          <a:latin typeface="verdana"/>
                        </a:rPr>
                        <a:t>embolism</a:t>
                      </a:r>
                      <a:r>
                        <a:rPr lang="en-CA" sz="1000" b="0" baseline="30000" dirty="0" err="1">
                          <a:effectLst/>
                          <a:latin typeface="inherit"/>
                        </a:rPr>
                        <a:t>d</a:t>
                      </a:r>
                      <a:endParaRPr lang="en-CA" sz="1000" b="0" dirty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1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20 (4.7%)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A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22 (5.4%)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011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0AD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11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8473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 dirty="0">
                          <a:effectLst/>
                          <a:latin typeface="verdana"/>
                        </a:rPr>
                        <a:t> Time to stroke or SE, median (range), days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 dirty="0">
                          <a:effectLst/>
                          <a:latin typeface="verdana"/>
                        </a:rPr>
                        <a:t>64 (16–249)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 dirty="0">
                          <a:effectLst/>
                          <a:latin typeface="verdana"/>
                        </a:rPr>
                        <a:t>15 (1–71)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 dirty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3997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 Post-major bleed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 dirty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 dirty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0.888 (0.420, 1.876)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0.5135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3997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 Pre/no major bleed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 dirty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1.102 (0.715, 1698)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3997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Composite of all stroke, non-CNS embolism, MI/UA, and all-cause death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104 (24.8%)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 dirty="0">
                          <a:effectLst/>
                          <a:latin typeface="verdana"/>
                        </a:rPr>
                        <a:t>120 (29.9%)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 dirty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9520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 Time to composite of all stroke, non-CNS embolism, MI/UA, and all-cause death, median (range), days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58 (8–248)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 dirty="0">
                          <a:effectLst/>
                          <a:latin typeface="verdana"/>
                        </a:rPr>
                        <a:t>11 (2–82)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 dirty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3997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 Post-major bleed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 dirty="0">
                          <a:effectLst/>
                          <a:latin typeface="verdana"/>
                        </a:rPr>
                        <a:t>0.758 (0.530, 1.082)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 dirty="0">
                          <a:effectLst/>
                          <a:latin typeface="verdana"/>
                        </a:rPr>
                        <a:t>0.0975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3997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 Pre/no major bleed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 dirty="0">
                          <a:effectLst/>
                          <a:latin typeface="verdana"/>
                        </a:rPr>
                        <a:t>0.970 (0.768, 1.225)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 dirty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8473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All-cause death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86 (20.4%)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105 (26.1%)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 dirty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 dirty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8473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 Time to all-cause death, median (range), days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60 (8–246)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7 (2–88)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 dirty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 dirty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3997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 Post-major bleed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0.688 (0.455, 1.042)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 dirty="0">
                          <a:effectLst/>
                          <a:latin typeface="verdana"/>
                        </a:rPr>
                        <a:t>0.1098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3997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 Pre-/no major bleed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0.905 (0.686, 1.194)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 dirty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8473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MI/UA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11 (2.6%)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7 (1.7%)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8473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 Time to MI/UA, median (range), days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282 (9–485)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14 (3–26)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 dirty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3997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 Post-major bleed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1.848 (0.572, 5.971)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CA" sz="1000" b="0" dirty="0">
                          <a:effectLst/>
                          <a:latin typeface="verdana"/>
                        </a:rPr>
                        <a:t>0.5597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3997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>
                          <a:effectLst/>
                          <a:latin typeface="verdana"/>
                        </a:rPr>
                        <a:t> Pre/no major bleed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CA" sz="1000" b="0">
                        <a:effectLst/>
                        <a:latin typeface="verdana"/>
                      </a:endParaRP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000" b="0" dirty="0">
                          <a:effectLst/>
                          <a:latin typeface="verdana"/>
                        </a:rPr>
                        <a:t>1.374 (0.707, 2.670)</a:t>
                      </a:r>
                    </a:p>
                  </a:txBody>
                  <a:tcPr marL="9187" marR="9187" marT="4593" marB="4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671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4872"/>
          </a:xfrm>
        </p:spPr>
        <p:txBody>
          <a:bodyPr>
            <a:noAutofit/>
          </a:bodyPr>
          <a:lstStyle/>
          <a:p>
            <a:r>
              <a:rPr lang="en-US" sz="4400" dirty="0"/>
              <a:t>M</a:t>
            </a:r>
            <a:r>
              <a:rPr lang="en-US" sz="4400" dirty="0" smtClean="0"/>
              <a:t>ajor </a:t>
            </a:r>
            <a:r>
              <a:rPr lang="en-US" sz="4400" dirty="0"/>
              <a:t>Bleeding in Patients With</a:t>
            </a:r>
            <a:br>
              <a:rPr lang="en-US" sz="4400" dirty="0"/>
            </a:br>
            <a:r>
              <a:rPr lang="en-US" sz="4400" dirty="0"/>
              <a:t>Atrial Fibrillation Receiving </a:t>
            </a:r>
            <a:r>
              <a:rPr lang="en-US" sz="4400" dirty="0" err="1"/>
              <a:t>Apixaban</a:t>
            </a:r>
            <a:r>
              <a:rPr lang="en-US" sz="4400" dirty="0"/>
              <a:t> or Warfarin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000" dirty="0"/>
              <a:t>The ARISTOTLE Trial (</a:t>
            </a:r>
            <a:r>
              <a:rPr lang="en-US" sz="2000" dirty="0" err="1"/>
              <a:t>Apixaban</a:t>
            </a:r>
            <a:r>
              <a:rPr lang="en-US" sz="2000" dirty="0"/>
              <a:t> for Reduction in Stroke</a:t>
            </a:r>
            <a:br>
              <a:rPr lang="en-US" sz="2000" dirty="0"/>
            </a:br>
            <a:r>
              <a:rPr lang="en-US" sz="2000" dirty="0"/>
              <a:t>and Other Thromboembolic Events in Atrial Fibrillation):</a:t>
            </a:r>
            <a:br>
              <a:rPr lang="en-US" sz="2000" dirty="0"/>
            </a:br>
            <a:r>
              <a:rPr lang="en-US" sz="2000" dirty="0"/>
              <a:t>Predictors, Characteristics, and Clinical Outcomes</a:t>
            </a:r>
            <a:endParaRPr lang="en-CA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31861"/>
            <a:ext cx="2760141" cy="3696617"/>
          </a:xfrm>
        </p:spPr>
      </p:pic>
    </p:spTree>
    <p:extLst>
      <p:ext uri="{BB962C8B-B14F-4D97-AF65-F5344CB8AC3E}">
        <p14:creationId xmlns:p14="http://schemas.microsoft.com/office/powerpoint/2010/main" val="2138153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22052"/>
              </p:ext>
            </p:extLst>
          </p:nvPr>
        </p:nvGraphicFramePr>
        <p:xfrm>
          <a:off x="395537" y="188640"/>
          <a:ext cx="7920880" cy="6367957"/>
        </p:xfrm>
        <a:graphic>
          <a:graphicData uri="http://schemas.openxmlformats.org/drawingml/2006/table">
            <a:tbl>
              <a:tblPr/>
              <a:tblGrid>
                <a:gridCol w="2592287"/>
                <a:gridCol w="1008112"/>
                <a:gridCol w="919175"/>
                <a:gridCol w="834450"/>
                <a:gridCol w="1054688"/>
                <a:gridCol w="1512168"/>
              </a:tblGrid>
              <a:tr h="660137">
                <a:tc>
                  <a:txBody>
                    <a:bodyPr/>
                    <a:lstStyle/>
                    <a:p>
                      <a:r>
                        <a:rPr lang="en-CA" sz="1400" b="1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/>
                        <a:t>Overall(n = 18,140)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err="1"/>
                        <a:t>Apixaban</a:t>
                      </a:r>
                      <a:r>
                        <a:rPr lang="en-CA" sz="1400" b="1" dirty="0"/>
                        <a:t>(n = 9088)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/>
                        <a:t>Warfarin(n = 9052)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/>
                        <a:t>Apixaban</a:t>
                      </a:r>
                      <a:r>
                        <a:rPr lang="fr-FR" sz="1400" b="1" dirty="0"/>
                        <a:t> vs. </a:t>
                      </a:r>
                      <a:r>
                        <a:rPr lang="fr-FR" sz="1400" b="1" dirty="0" err="1"/>
                        <a:t>WarfarinHR</a:t>
                      </a:r>
                      <a:r>
                        <a:rPr lang="fr-FR" sz="1400" b="1" dirty="0"/>
                        <a:t> (95% CI)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/>
                        <a:t>p Value*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0137">
                <a:tc>
                  <a:txBody>
                    <a:bodyPr/>
                    <a:lstStyle/>
                    <a:p>
                      <a:pPr algn="l"/>
                      <a:r>
                        <a:rPr lang="en-CA" sz="1400" b="1" dirty="0"/>
                        <a:t>Led to hospitalization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1.23 (374)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1.05 (162)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1.41 (212)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0.75 (0.61–0.92)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0.0052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0137">
                <a:tc>
                  <a:txBody>
                    <a:bodyPr/>
                    <a:lstStyle/>
                    <a:p>
                      <a:pPr algn="l"/>
                      <a:r>
                        <a:rPr lang="en-CA" sz="1400" b="1"/>
                        <a:t>Fall in hemoglobin ≥2 g/dl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1.25 (381)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1.06 (164)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1.44 (217)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0.74 (0.60–0.91)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0.0035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478">
                <a:tc>
                  <a:txBody>
                    <a:bodyPr/>
                    <a:lstStyle/>
                    <a:p>
                      <a:pPr algn="l"/>
                      <a:r>
                        <a:rPr lang="en-CA" sz="1400" b="1" dirty="0"/>
                        <a:t>Led to transfusion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1.06 (325)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0.89 (137)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1.25 (188)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0.71 (0.57–0.89)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0.0025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0183"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Required medical or surgical consultation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1.74 (527)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1.54 (236)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1.94 (291)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0.79 (0.67–0.94)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0.0080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0230"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Required medical or surgical intervention to stop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0.77 (236)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0.65 (100)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0.90 (136)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0.72 (0.56–0.93)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0.012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0230">
                <a:tc>
                  <a:txBody>
                    <a:bodyPr/>
                    <a:lstStyle/>
                    <a:p>
                      <a:pPr algn="l"/>
                      <a:r>
                        <a:rPr lang="en-CA" sz="1400" b="1"/>
                        <a:t>Associated with hemodynamic compromise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0.32 (97)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0.26 (40)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0.38 (57)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0.69 (0.46–1.029)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0.069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018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Caused changed in antithrombotic therapy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1.31 (398)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1.14 (176)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1.47 (222)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0.78 (0.64–0.95)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0.012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177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Major bleeding following death within 30 days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6607603" cy="4455412"/>
          </a:xfrm>
        </p:spPr>
      </p:pic>
    </p:spTree>
    <p:extLst>
      <p:ext uri="{BB962C8B-B14F-4D97-AF65-F5344CB8AC3E}">
        <p14:creationId xmlns:p14="http://schemas.microsoft.com/office/powerpoint/2010/main" val="2792713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Reversal of NOAC anticoagulant effect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Prothrombin Complex Concentrate (PCC)</a:t>
            </a:r>
            <a:endParaRPr lang="en-CA" u="sng" dirty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- 3 factor PCC (factors II, IX, X)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- 4 factor PCC (factors II, </a:t>
            </a:r>
            <a:r>
              <a:rPr lang="en-CA" dirty="0" smtClean="0">
                <a:solidFill>
                  <a:srgbClr val="FF0000"/>
                </a:solidFill>
              </a:rPr>
              <a:t>VII</a:t>
            </a:r>
            <a:r>
              <a:rPr lang="en-CA" dirty="0" smtClean="0"/>
              <a:t>, IX, X) </a:t>
            </a:r>
            <a:r>
              <a:rPr lang="en-CA" i="1" dirty="0" err="1" smtClean="0"/>
              <a:t>Octaplex</a:t>
            </a:r>
            <a:r>
              <a:rPr lang="en-CA" i="1" dirty="0" smtClean="0"/>
              <a:t>, 	   </a:t>
            </a:r>
            <a:r>
              <a:rPr lang="en-CA" i="1" dirty="0" err="1" smtClean="0"/>
              <a:t>Beriplex</a:t>
            </a:r>
            <a:endParaRPr lang="en-CA" i="1" dirty="0" smtClean="0"/>
          </a:p>
          <a:p>
            <a:r>
              <a:rPr lang="en-CA" dirty="0" smtClean="0"/>
              <a:t>No high-quality evidence efficacy and safety of PCC in the bleeding patient</a:t>
            </a:r>
          </a:p>
          <a:p>
            <a:r>
              <a:rPr lang="en-CA" dirty="0" smtClean="0"/>
              <a:t>PCC associated with 1.4% risk of thrombosis when administered to bleeding patients on warfarin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6210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Reversal of NOAC anticoagulant effect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u="sng" dirty="0" smtClean="0"/>
              <a:t>Activated Prothrombin Complex Concentrate (FEIBA) </a:t>
            </a:r>
          </a:p>
          <a:p>
            <a:pPr marL="0" indent="0">
              <a:buNone/>
            </a:pPr>
            <a:r>
              <a:rPr lang="en-CA" dirty="0" smtClean="0"/>
              <a:t>	- contains activated factors II, VII, IX, X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developed for hemophiliacs with factor 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inhibitors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clinical data in bleeding patients is lacking (1 	   	   case report)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in vitro data suggests it corrects some abnormal 	   coagulation parameters for all 3 NOACs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risk of thrombosis 4-8 events/10</a:t>
            </a:r>
            <a:r>
              <a:rPr lang="en-CA" sz="2400" dirty="0" smtClean="0"/>
              <a:t>0 000 </a:t>
            </a:r>
            <a:r>
              <a:rPr lang="en-CA" dirty="0" smtClean="0"/>
              <a:t>infusions in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hemophilia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5685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Reversal of NOAC anticoagulant effect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Recombinant factor </a:t>
            </a:r>
            <a:r>
              <a:rPr lang="en-CA" u="sng" dirty="0" err="1" smtClean="0"/>
              <a:t>VIIa</a:t>
            </a:r>
            <a:endParaRPr lang="en-CA" u="sng" dirty="0" smtClean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also developed for hemophilia patients with 	   inhibitors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in animal models, </a:t>
            </a:r>
            <a:r>
              <a:rPr lang="en-CA" dirty="0" err="1" smtClean="0"/>
              <a:t>rfVIIa</a:t>
            </a:r>
            <a:r>
              <a:rPr lang="en-CA" dirty="0" smtClean="0"/>
              <a:t> failed to ameliorate 	  bleeding following treatment with </a:t>
            </a:r>
            <a:r>
              <a:rPr lang="en-CA" dirty="0" err="1" smtClean="0"/>
              <a:t>Dabigatran</a:t>
            </a:r>
            <a:r>
              <a:rPr lang="en-CA" dirty="0" smtClean="0"/>
              <a:t> or 	  </a:t>
            </a:r>
            <a:r>
              <a:rPr lang="en-CA" dirty="0" err="1" smtClean="0"/>
              <a:t>Rivaroxaban</a:t>
            </a:r>
            <a:endParaRPr lang="en-CA" dirty="0" smtClean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variable effect on </a:t>
            </a:r>
            <a:r>
              <a:rPr lang="en-CA" dirty="0" err="1" smtClean="0"/>
              <a:t>Rivaroxaban</a:t>
            </a:r>
            <a:r>
              <a:rPr lang="en-CA" dirty="0" smtClean="0"/>
              <a:t> and </a:t>
            </a:r>
            <a:r>
              <a:rPr lang="en-CA" dirty="0" err="1" smtClean="0"/>
              <a:t>Apixaban</a:t>
            </a:r>
            <a:r>
              <a:rPr lang="en-CA" dirty="0" smtClean="0"/>
              <a:t> 	  coagulation parameters in vitro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twice the risk of thrombotic complications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867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NOACs are changing how we manage patients with atrial fibrillation and venous thromboembolism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</a:t>
            </a:r>
            <a:r>
              <a:rPr lang="en-CA" dirty="0" err="1" smtClean="0"/>
              <a:t>Dabigatran</a:t>
            </a:r>
            <a:r>
              <a:rPr lang="en-CA" dirty="0" smtClean="0"/>
              <a:t> (</a:t>
            </a:r>
            <a:r>
              <a:rPr lang="en-CA" dirty="0" err="1" smtClean="0"/>
              <a:t>Pradaxa</a:t>
            </a:r>
            <a:r>
              <a:rPr lang="en-CA" dirty="0" smtClean="0"/>
              <a:t>)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</a:t>
            </a:r>
            <a:r>
              <a:rPr lang="en-CA" dirty="0" err="1" smtClean="0"/>
              <a:t>Rivaroxaban</a:t>
            </a:r>
            <a:r>
              <a:rPr lang="en-CA" dirty="0" smtClean="0"/>
              <a:t> (</a:t>
            </a:r>
            <a:r>
              <a:rPr lang="en-CA" dirty="0" err="1" smtClean="0"/>
              <a:t>Xarelto</a:t>
            </a:r>
            <a:r>
              <a:rPr lang="en-CA" dirty="0" smtClean="0"/>
              <a:t>)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</a:t>
            </a:r>
            <a:r>
              <a:rPr lang="en-CA" dirty="0" err="1" smtClean="0"/>
              <a:t>Apixaban</a:t>
            </a:r>
            <a:r>
              <a:rPr lang="en-CA" dirty="0" smtClean="0"/>
              <a:t> (</a:t>
            </a:r>
            <a:r>
              <a:rPr lang="en-CA" dirty="0" err="1" smtClean="0"/>
              <a:t>Eliquis</a:t>
            </a:r>
            <a:r>
              <a:rPr lang="en-CA" dirty="0" smtClean="0"/>
              <a:t>)</a:t>
            </a:r>
          </a:p>
          <a:p>
            <a:r>
              <a:rPr lang="en-CA" dirty="0" smtClean="0"/>
              <a:t>Advantages over warfarin: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rapid onset of action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no monitoring required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reduced risk of bleeding</a:t>
            </a:r>
          </a:p>
          <a:p>
            <a:r>
              <a:rPr lang="en-CA" dirty="0" smtClean="0"/>
              <a:t>Disadvantages: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lack of monitoring ability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lack of antidote (maybe)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cost</a:t>
            </a:r>
          </a:p>
          <a:p>
            <a:r>
              <a:rPr lang="en-CA" dirty="0" smtClean="0"/>
              <a:t>Their increased use  poses new challenges when bleeding complications occur</a:t>
            </a:r>
          </a:p>
          <a:p>
            <a:r>
              <a:rPr lang="en-CA" dirty="0" smtClean="0"/>
              <a:t>Perioperative management of the NOACs differs from warfarin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9220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Reversal of NOAC anticoagulant effect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Plasma (FFP):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not shown to reverse abnormal coagulation tests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risks include volume overload, TRALI, allergic 	  reactions, infection</a:t>
            </a:r>
          </a:p>
          <a:p>
            <a:pPr marL="0" indent="0">
              <a:buNone/>
            </a:pPr>
            <a:endParaRPr lang="en-CA" u="sng" dirty="0" smtClean="0"/>
          </a:p>
          <a:p>
            <a:pPr marL="0" indent="0">
              <a:buNone/>
            </a:pPr>
            <a:r>
              <a:rPr lang="en-CA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22865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Adjunctive Therapies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u="sng" dirty="0" err="1" smtClean="0"/>
              <a:t>Desmopressin</a:t>
            </a:r>
            <a:r>
              <a:rPr lang="en-CA" u="sng" dirty="0" smtClean="0"/>
              <a:t> (DDAVP):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used for bleeding in context of platelet 	  	  	  dysfunction (uremia, VWD)</a:t>
            </a:r>
          </a:p>
          <a:p>
            <a:pPr marL="0" indent="0">
              <a:buNone/>
            </a:pPr>
            <a:r>
              <a:rPr lang="en-CA" dirty="0" smtClean="0"/>
              <a:t>	- no clinical data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watch serum Na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in perioperative setting, no increased risk of 	  thrombosis</a:t>
            </a:r>
          </a:p>
          <a:p>
            <a:r>
              <a:rPr lang="en-CA" u="sng" dirty="0" err="1" smtClean="0"/>
              <a:t>Tranexamic</a:t>
            </a:r>
            <a:r>
              <a:rPr lang="en-CA" u="sng" dirty="0" smtClean="0"/>
              <a:t> Acid</a:t>
            </a:r>
            <a:r>
              <a:rPr lang="en-CA" dirty="0" smtClean="0"/>
              <a:t>: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</a:t>
            </a:r>
            <a:r>
              <a:rPr lang="en-CA" dirty="0" err="1" smtClean="0"/>
              <a:t>antifibrinolytic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	- can be used as adjunctive therapy for severe bleeding in a 	  variety of circumstances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effect in NOAC bleeding unknown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no increased risk of thrombosis in perioperative setting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6096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Hemodialysis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Dabigatran</a:t>
            </a:r>
            <a:r>
              <a:rPr lang="en-CA" dirty="0" smtClean="0"/>
              <a:t> can be removed by hemodialysis</a:t>
            </a:r>
          </a:p>
          <a:p>
            <a:r>
              <a:rPr lang="en-CA" dirty="0" smtClean="0"/>
              <a:t>49%-68% removed after 4 hours of dialysis in patients with ESRD</a:t>
            </a:r>
          </a:p>
          <a:p>
            <a:r>
              <a:rPr lang="en-CA" dirty="0" err="1" smtClean="0"/>
              <a:t>Rivaroxaban</a:t>
            </a:r>
            <a:r>
              <a:rPr lang="en-CA" dirty="0" smtClean="0"/>
              <a:t> and </a:t>
            </a:r>
            <a:r>
              <a:rPr lang="en-CA" dirty="0" err="1" smtClean="0"/>
              <a:t>Apixaban</a:t>
            </a:r>
            <a:r>
              <a:rPr lang="en-CA" dirty="0" smtClean="0"/>
              <a:t> are highly protein bound which limits removal with hemodialysis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37090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63091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2000" b="1" dirty="0">
                <a:latin typeface="Arial" charset="0"/>
              </a:rPr>
              <a:t>Suggested strategy for management of TSOAC-associated bleeding</a:t>
            </a:r>
            <a:r>
              <a:rPr lang="en-GB" sz="1500" b="1" dirty="0">
                <a:latin typeface="Arial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120" y="6270419"/>
            <a:ext cx="1566720" cy="36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6" y="980728"/>
            <a:ext cx="880821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843808" y="6548003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100" b="1" dirty="0" err="1">
                <a:latin typeface="Arial" charset="0"/>
              </a:rPr>
              <a:t>Siegal</a:t>
            </a:r>
            <a:r>
              <a:rPr lang="en-GB" sz="1100" b="1" dirty="0">
                <a:latin typeface="Arial" charset="0"/>
              </a:rPr>
              <a:t> D M et al. Blood 2014;123:1152-1158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©2014 by American Society of Hematology</a:t>
            </a:r>
          </a:p>
        </p:txBody>
      </p:sp>
    </p:spTree>
    <p:extLst>
      <p:ext uri="{BB962C8B-B14F-4D97-AF65-F5344CB8AC3E}">
        <p14:creationId xmlns:p14="http://schemas.microsoft.com/office/powerpoint/2010/main" val="3832427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891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1133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2" y="1412775"/>
            <a:ext cx="9361040" cy="287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4653136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* For patients on </a:t>
            </a:r>
            <a:r>
              <a:rPr lang="en-US" sz="2000" dirty="0" err="1"/>
              <a:t>D</a:t>
            </a:r>
            <a:r>
              <a:rPr lang="en-US" sz="2000" dirty="0" err="1" smtClean="0"/>
              <a:t>abigatran</a:t>
            </a:r>
            <a:r>
              <a:rPr lang="en-US" sz="2000" dirty="0"/>
              <a:t>, hemodialysis can be </a:t>
            </a:r>
            <a:r>
              <a:rPr lang="en-US" sz="2000" dirty="0" smtClean="0"/>
              <a:t>considered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273490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Specific Antidotes on the Horizon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pecific antidotes </a:t>
            </a:r>
            <a:r>
              <a:rPr lang="en-GB" dirty="0"/>
              <a:t>may provide an additional option for </a:t>
            </a:r>
            <a:r>
              <a:rPr lang="en-GB" dirty="0" smtClean="0"/>
              <a:t>bleed management </a:t>
            </a:r>
          </a:p>
          <a:p>
            <a:r>
              <a:rPr lang="en-US" dirty="0" err="1" smtClean="0"/>
              <a:t>Idarucizumab</a:t>
            </a:r>
            <a:r>
              <a:rPr lang="en-US" dirty="0" smtClean="0"/>
              <a:t> (</a:t>
            </a:r>
            <a:r>
              <a:rPr lang="en-US" dirty="0" err="1" smtClean="0"/>
              <a:t>Dabigatran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Andexanet</a:t>
            </a:r>
            <a:r>
              <a:rPr lang="en-US" dirty="0" smtClean="0"/>
              <a:t> alpha (</a:t>
            </a:r>
            <a:r>
              <a:rPr lang="en-US" dirty="0" err="1" smtClean="0"/>
              <a:t>Fxa</a:t>
            </a:r>
            <a:r>
              <a:rPr lang="en-US" dirty="0" smtClean="0"/>
              <a:t> inhibitors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Clinical use expected in 2016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42627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filed of thrombosis and anticoagulation is rapidly evolving</a:t>
            </a:r>
          </a:p>
          <a:p>
            <a:r>
              <a:rPr lang="en-CA" dirty="0" smtClean="0"/>
              <a:t>Patients taking anticoagulants frequently require surgery</a:t>
            </a:r>
          </a:p>
          <a:p>
            <a:r>
              <a:rPr lang="en-CA" dirty="0" smtClean="0"/>
              <a:t>Perioperative management of patients treated with NOACs is an ongoing challenge</a:t>
            </a:r>
          </a:p>
          <a:p>
            <a:r>
              <a:rPr lang="en-CA" dirty="0"/>
              <a:t>Despite lack of antidote, outcomes of major bleeding are similar or better compared with warfarin</a:t>
            </a:r>
          </a:p>
          <a:p>
            <a:r>
              <a:rPr lang="en-CA" dirty="0" smtClean="0"/>
              <a:t>Until specific antidotes are available, bleed management protocols may improve outcomes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263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 Warfarin becoming obsolete?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</a:t>
            </a:r>
          </a:p>
          <a:p>
            <a:r>
              <a:rPr lang="en-CA" dirty="0" smtClean="0"/>
              <a:t>Still preferred agent for: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mechanical valves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rheumatic mitral valve disease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advanced renal failure 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high risk </a:t>
            </a:r>
            <a:r>
              <a:rPr lang="en-CA" dirty="0" err="1" smtClean="0"/>
              <a:t>thrombophilias</a:t>
            </a:r>
            <a:r>
              <a:rPr lang="en-CA" dirty="0" smtClean="0"/>
              <a:t> (APAS)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cancer patients (if LMWH not used)</a:t>
            </a:r>
          </a:p>
          <a:p>
            <a:r>
              <a:rPr lang="en-CA" dirty="0" smtClean="0"/>
              <a:t>Cost/coverage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72816"/>
            <a:ext cx="1917915" cy="24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5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88913"/>
            <a:ext cx="7772400" cy="542925"/>
          </a:xfrm>
        </p:spPr>
        <p:txBody>
          <a:bodyPr lIns="91440" tIns="45720" rIns="91440" bIns="45720" anchor="b">
            <a:noAutofit/>
          </a:bodyPr>
          <a:lstStyle/>
          <a:p>
            <a:r>
              <a:rPr lang="en-US" sz="4000" dirty="0">
                <a:latin typeface="Times New Roman" pitchFamily="18" charset="0"/>
              </a:rPr>
              <a:t>Action of new agents</a:t>
            </a:r>
          </a:p>
        </p:txBody>
      </p:sp>
      <p:pic>
        <p:nvPicPr>
          <p:cNvPr id="227331" name="Picture 4" descr="Scan6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7632700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22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522428" y="692696"/>
            <a:ext cx="8610600" cy="77559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>
                <a:cs typeface="Calibri" pitchFamily="34" charset="0"/>
              </a:rPr>
              <a:t/>
            </a:r>
            <a:br>
              <a:rPr lang="fr-CA" dirty="0" smtClean="0">
                <a:cs typeface="Calibri" pitchFamily="34" charset="0"/>
              </a:rPr>
            </a:br>
            <a:r>
              <a:rPr lang="fr-CA" dirty="0" smtClean="0">
                <a:cs typeface="Calibri" pitchFamily="34" charset="0"/>
              </a:rPr>
              <a:t/>
            </a:r>
            <a:br>
              <a:rPr lang="fr-CA" dirty="0" smtClean="0">
                <a:cs typeface="Calibri" pitchFamily="34" charset="0"/>
              </a:rPr>
            </a:br>
            <a:r>
              <a:rPr lang="fr-CA" dirty="0">
                <a:cs typeface="Calibri" pitchFamily="34" charset="0"/>
              </a:rPr>
              <a:t/>
            </a:r>
            <a:br>
              <a:rPr lang="fr-CA" dirty="0">
                <a:cs typeface="Calibri" pitchFamily="34" charset="0"/>
              </a:rPr>
            </a:br>
            <a:r>
              <a:rPr lang="fr-CA" dirty="0" err="1" smtClean="0">
                <a:cs typeface="Calibri" pitchFamily="34" charset="0"/>
              </a:rPr>
              <a:t>Novel</a:t>
            </a:r>
            <a:r>
              <a:rPr lang="fr-CA" dirty="0" smtClean="0">
                <a:cs typeface="Calibri" pitchFamily="34" charset="0"/>
              </a:rPr>
              <a:t> </a:t>
            </a:r>
            <a:r>
              <a:rPr lang="fr-CA" dirty="0">
                <a:cs typeface="Calibri" pitchFamily="34" charset="0"/>
              </a:rPr>
              <a:t>Oral Anticoagulants – </a:t>
            </a:r>
            <a:br>
              <a:rPr lang="fr-CA" dirty="0">
                <a:cs typeface="Calibri" pitchFamily="34" charset="0"/>
              </a:rPr>
            </a:br>
            <a:r>
              <a:rPr lang="fr-CA" dirty="0" err="1">
                <a:cs typeface="Calibri" pitchFamily="34" charset="0"/>
              </a:rPr>
              <a:t>Pharmacological</a:t>
            </a:r>
            <a:r>
              <a:rPr lang="fr-CA" dirty="0">
                <a:cs typeface="Calibri" pitchFamily="34" charset="0"/>
              </a:rPr>
              <a:t> </a:t>
            </a:r>
            <a:r>
              <a:rPr lang="fr-CA" dirty="0" err="1">
                <a:cs typeface="Calibri" pitchFamily="34" charset="0"/>
              </a:rPr>
              <a:t>Properties</a:t>
            </a:r>
            <a:endParaRPr lang="fr-CA" dirty="0">
              <a:cs typeface="Calibri" pitchFamily="34" charset="0"/>
            </a:endParaRPr>
          </a:p>
        </p:txBody>
      </p:sp>
      <p:graphicFrame>
        <p:nvGraphicFramePr>
          <p:cNvPr id="12427" name="Group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206226"/>
              </p:ext>
            </p:extLst>
          </p:nvPr>
        </p:nvGraphicFramePr>
        <p:xfrm>
          <a:off x="323528" y="1700808"/>
          <a:ext cx="8424862" cy="4708893"/>
        </p:xfrm>
        <a:graphic>
          <a:graphicData uri="http://schemas.openxmlformats.org/drawingml/2006/table">
            <a:tbl>
              <a:tblPr/>
              <a:tblGrid>
                <a:gridCol w="2303462"/>
                <a:gridCol w="2009775"/>
                <a:gridCol w="1884363"/>
                <a:gridCol w="2227262"/>
              </a:tblGrid>
              <a:tr h="492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Characteristic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Rivaroxaban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Xarelto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Dabigatran</a:t>
                      </a:r>
                      <a:endParaRPr kumimoji="0" lang="en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C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Pradaxa</a:t>
                      </a: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Apixaban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Eliquis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6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Target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Factor Xa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Factor </a:t>
                      </a:r>
                      <a:r>
                        <a:rPr kumimoji="0" lang="en-C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Factor Xa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1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Prodrug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6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Dosing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Bioavailability, %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80-100%*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6.5%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1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Half-life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5-13h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12-14 h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8-15 h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Renal clearance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(unchanged bioavailable drug)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~33%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85%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~27%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Cmax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2-4 h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1-2 h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3-4 h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3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Drug interactions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Strong inhibitors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of both CYP3A4 and P-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gp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inhibitors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Strong inhibitors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of both CYP3A4 and P-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gp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6322" name="TextBox 2"/>
          <p:cNvSpPr txBox="1">
            <a:spLocks noChangeArrowheads="1"/>
          </p:cNvSpPr>
          <p:nvPr/>
        </p:nvSpPr>
        <p:spPr bwMode="auto">
          <a:xfrm>
            <a:off x="4211638" y="6488113"/>
            <a:ext cx="53324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85738" indent="-173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CA" sz="900">
                <a:solidFill>
                  <a:prstClr val="black"/>
                </a:solidFill>
                <a:latin typeface="Lucida Sans Unicode" pitchFamily="34" charset="0"/>
              </a:rPr>
              <a:t>1. Xarelto® PM, July 18, 2012 ; 2.  Pradaxa ® PM November 12, 2012; 3.  Eliquis® PM November 27, 2012; 4. Goette Trends Cardiovasc Med. 2013  [Epub ahead of print]</a:t>
            </a:r>
          </a:p>
        </p:txBody>
      </p:sp>
    </p:spTree>
    <p:extLst>
      <p:ext uri="{BB962C8B-B14F-4D97-AF65-F5344CB8AC3E}">
        <p14:creationId xmlns:p14="http://schemas.microsoft.com/office/powerpoint/2010/main" val="23417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522428" y="692696"/>
            <a:ext cx="8610600" cy="77559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>
                <a:cs typeface="Calibri" pitchFamily="34" charset="0"/>
              </a:rPr>
              <a:t/>
            </a:r>
            <a:br>
              <a:rPr lang="fr-CA" dirty="0" smtClean="0">
                <a:cs typeface="Calibri" pitchFamily="34" charset="0"/>
              </a:rPr>
            </a:br>
            <a:r>
              <a:rPr lang="fr-CA" dirty="0" smtClean="0">
                <a:cs typeface="Calibri" pitchFamily="34" charset="0"/>
              </a:rPr>
              <a:t/>
            </a:r>
            <a:br>
              <a:rPr lang="fr-CA" dirty="0" smtClean="0">
                <a:cs typeface="Calibri" pitchFamily="34" charset="0"/>
              </a:rPr>
            </a:br>
            <a:r>
              <a:rPr lang="fr-CA" dirty="0">
                <a:cs typeface="Calibri" pitchFamily="34" charset="0"/>
              </a:rPr>
              <a:t/>
            </a:r>
            <a:br>
              <a:rPr lang="fr-CA" dirty="0">
                <a:cs typeface="Calibri" pitchFamily="34" charset="0"/>
              </a:rPr>
            </a:br>
            <a:r>
              <a:rPr lang="fr-CA" dirty="0" err="1" smtClean="0">
                <a:cs typeface="Calibri" pitchFamily="34" charset="0"/>
              </a:rPr>
              <a:t>Novel</a:t>
            </a:r>
            <a:r>
              <a:rPr lang="fr-CA" dirty="0" smtClean="0">
                <a:cs typeface="Calibri" pitchFamily="34" charset="0"/>
              </a:rPr>
              <a:t> </a:t>
            </a:r>
            <a:r>
              <a:rPr lang="fr-CA" dirty="0">
                <a:cs typeface="Calibri" pitchFamily="34" charset="0"/>
              </a:rPr>
              <a:t>Oral Anticoagulants – </a:t>
            </a:r>
            <a:br>
              <a:rPr lang="fr-CA" dirty="0">
                <a:cs typeface="Calibri" pitchFamily="34" charset="0"/>
              </a:rPr>
            </a:br>
            <a:r>
              <a:rPr lang="fr-CA" dirty="0" err="1" smtClean="0">
                <a:cs typeface="Calibri" pitchFamily="34" charset="0"/>
              </a:rPr>
              <a:t>Effect</a:t>
            </a:r>
            <a:r>
              <a:rPr lang="fr-CA" dirty="0" smtClean="0">
                <a:cs typeface="Calibri" pitchFamily="34" charset="0"/>
              </a:rPr>
              <a:t> on Coagulation Tests</a:t>
            </a:r>
            <a:endParaRPr lang="fr-CA" dirty="0">
              <a:cs typeface="Calibri" pitchFamily="34" charset="0"/>
            </a:endParaRPr>
          </a:p>
        </p:txBody>
      </p:sp>
      <p:graphicFrame>
        <p:nvGraphicFramePr>
          <p:cNvPr id="12427" name="Group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340181"/>
              </p:ext>
            </p:extLst>
          </p:nvPr>
        </p:nvGraphicFramePr>
        <p:xfrm>
          <a:off x="323528" y="1700808"/>
          <a:ext cx="8424862" cy="2905579"/>
        </p:xfrm>
        <a:graphic>
          <a:graphicData uri="http://schemas.openxmlformats.org/drawingml/2006/table">
            <a:tbl>
              <a:tblPr/>
              <a:tblGrid>
                <a:gridCol w="2016224"/>
                <a:gridCol w="1944216"/>
                <a:gridCol w="2237160"/>
                <a:gridCol w="2227262"/>
              </a:tblGrid>
              <a:tr h="492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Rivaroxaban</a:t>
                      </a:r>
                      <a:endParaRPr kumimoji="0" lang="en-US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Xarelto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C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Dabigatran</a:t>
                      </a:r>
                      <a:endParaRPr kumimoji="0" lang="en-US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Pradaxa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Apixaban</a:t>
                      </a:r>
                      <a:endParaRPr kumimoji="0" lang="en-US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Eliquis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6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aPTT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↑ or ↔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↑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↑ or ↔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1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PT/INR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↑ or ↔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↑ or ↔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↑ or ↔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6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Thrombin Time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Minimal effect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↑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Minimal effect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Hemoclot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thombin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inhibitor assay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 effect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↑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 effect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1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Anti Factor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Xa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↑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Minimal effect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2382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↑</a:t>
                      </a:r>
                    </a:p>
                  </a:txBody>
                  <a:tcPr marT="45716" marB="45716" anchor="ctr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6322" name="TextBox 2"/>
          <p:cNvSpPr txBox="1">
            <a:spLocks noChangeArrowheads="1"/>
          </p:cNvSpPr>
          <p:nvPr/>
        </p:nvSpPr>
        <p:spPr bwMode="auto">
          <a:xfrm>
            <a:off x="4211638" y="6488113"/>
            <a:ext cx="53324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85738" indent="-173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CA" sz="900">
                <a:solidFill>
                  <a:prstClr val="black"/>
                </a:solidFill>
                <a:latin typeface="Lucida Sans Unicode" pitchFamily="34" charset="0"/>
              </a:rPr>
              <a:t>1. Xarelto® PM, July 18, 2012 ; 2.  Pradaxa ® PM November 12, 2012; 3.  Eliquis® PM November 27, 2012; 4. Goette Trends Cardiovasc Med. 2013  [Epub ahead of print]</a:t>
            </a:r>
          </a:p>
        </p:txBody>
      </p:sp>
    </p:spTree>
    <p:extLst>
      <p:ext uri="{BB962C8B-B14F-4D97-AF65-F5344CB8AC3E}">
        <p14:creationId xmlns:p14="http://schemas.microsoft.com/office/powerpoint/2010/main" val="36606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11472"/>
              </p:ext>
            </p:extLst>
          </p:nvPr>
        </p:nvGraphicFramePr>
        <p:xfrm>
          <a:off x="457200" y="1481138"/>
          <a:ext cx="8229600" cy="3479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Drug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Apixaban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Dabigatran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Rivaroxaban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Approved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dirty="0" smtClean="0"/>
                        <a:t>Indication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Prophylaxis of DVT/PE</a:t>
                      </a:r>
                      <a:r>
                        <a:rPr lang="en-CA" baseline="0" dirty="0" smtClean="0"/>
                        <a:t> in Orthopedic surgery</a:t>
                      </a:r>
                    </a:p>
                    <a:p>
                      <a:endParaRPr lang="en-CA" baseline="0" dirty="0" smtClean="0"/>
                    </a:p>
                    <a:p>
                      <a:r>
                        <a:rPr lang="en-CA" baseline="0" dirty="0" smtClean="0"/>
                        <a:t>Prevention of stroke in atrial </a:t>
                      </a:r>
                      <a:r>
                        <a:rPr lang="en-CA" baseline="0" dirty="0" smtClean="0"/>
                        <a:t>fibrillation</a:t>
                      </a:r>
                    </a:p>
                    <a:p>
                      <a:endParaRPr lang="en-CA" baseline="0" dirty="0" smtClean="0"/>
                    </a:p>
                    <a:p>
                      <a:r>
                        <a:rPr lang="en-CA" baseline="0" dirty="0" smtClean="0"/>
                        <a:t>Treatment of DVT and 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Prophylaxis of DVT/PE</a:t>
                      </a:r>
                      <a:r>
                        <a:rPr lang="en-CA" baseline="0" dirty="0" smtClean="0"/>
                        <a:t> in Orthopedic surgery</a:t>
                      </a:r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r>
                        <a:rPr lang="en-CA" baseline="0" dirty="0" smtClean="0"/>
                        <a:t>Prevention of stroke in atrial fibrillation</a:t>
                      </a:r>
                    </a:p>
                    <a:p>
                      <a:endParaRPr lang="en-CA" baseline="0" dirty="0" smtClean="0"/>
                    </a:p>
                    <a:p>
                      <a:r>
                        <a:rPr lang="en-CA" baseline="0" dirty="0" smtClean="0"/>
                        <a:t>Treatment of DVT and 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Prophylaxis of DVT/PE</a:t>
                      </a:r>
                      <a:r>
                        <a:rPr lang="en-CA" baseline="0" dirty="0" smtClean="0"/>
                        <a:t> in Orthopedic surgery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 smtClean="0"/>
                    </a:p>
                    <a:p>
                      <a:r>
                        <a:rPr lang="en-CA" baseline="0" dirty="0" smtClean="0"/>
                        <a:t>Prevention of stroke in atrial fibrillation</a:t>
                      </a:r>
                    </a:p>
                    <a:p>
                      <a:endParaRPr lang="en-CA" baseline="0" dirty="0" smtClean="0"/>
                    </a:p>
                    <a:p>
                      <a:r>
                        <a:rPr lang="en-CA" baseline="0" dirty="0" smtClean="0"/>
                        <a:t>Treatment of DVT and PE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Approved Indications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87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2298</Words>
  <Application>Microsoft Office PowerPoint</Application>
  <PresentationFormat>On-screen Show (4:3)</PresentationFormat>
  <Paragraphs>648</Paragraphs>
  <Slides>47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Flow</vt:lpstr>
      <vt:lpstr>1_Flow</vt:lpstr>
      <vt:lpstr>2_Flow</vt:lpstr>
      <vt:lpstr>3_Flow</vt:lpstr>
      <vt:lpstr>4_Flow</vt:lpstr>
      <vt:lpstr>5_Flow</vt:lpstr>
      <vt:lpstr>6_Flow</vt:lpstr>
      <vt:lpstr>7_Flow</vt:lpstr>
      <vt:lpstr>Update in the Perioperative and Emergency Management of Novel Oral Anticoagulants </vt:lpstr>
      <vt:lpstr>Presenter Disclosures</vt:lpstr>
      <vt:lpstr>Objectives</vt:lpstr>
      <vt:lpstr>Introduction</vt:lpstr>
      <vt:lpstr>Is Warfarin becoming obsolete?</vt:lpstr>
      <vt:lpstr>Action of new agents</vt:lpstr>
      <vt:lpstr>   Novel Oral Anticoagulants –  Pharmacological Properties</vt:lpstr>
      <vt:lpstr>   Novel Oral Anticoagulants –  Effect on Coagulation Tests</vt:lpstr>
      <vt:lpstr>Approved Indications</vt:lpstr>
      <vt:lpstr>PowerPoint Presentation</vt:lpstr>
      <vt:lpstr>Goals of Perioperative Anticoagulation</vt:lpstr>
      <vt:lpstr>Preoperative Management of Patients taking NOACs</vt:lpstr>
      <vt:lpstr>Bleeding Risks</vt:lpstr>
      <vt:lpstr>PowerPoint Presentation</vt:lpstr>
      <vt:lpstr>Bridging Anticoagulation</vt:lpstr>
      <vt:lpstr>Risk of Thromboembolism</vt:lpstr>
      <vt:lpstr>PowerPoint Presentation</vt:lpstr>
      <vt:lpstr>PowerPoint Presentation</vt:lpstr>
      <vt:lpstr>Coagulation Testing</vt:lpstr>
      <vt:lpstr>Post-procedure NOAC resumption </vt:lpstr>
      <vt:lpstr>  Periprocedural Bleeding and Thromboembolic Events with Dabigatran Compared with Warfarin: Results from RE-LY trial</vt:lpstr>
      <vt:lpstr>PowerPoint Presentation</vt:lpstr>
      <vt:lpstr>PowerPoint Presentation</vt:lpstr>
      <vt:lpstr>PowerPoint Presentation</vt:lpstr>
      <vt:lpstr>Management and Outcomes of Major Bleeding During Treatment with Dabigatran or Warfarin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Hospitalization and transfusion for major bleeding event by randomized treatment</vt:lpstr>
      <vt:lpstr>Outcomes post-major bleed</vt:lpstr>
      <vt:lpstr>Major Bleeding in Patients With Atrial Fibrillation Receiving Apixaban or Warfarin The ARISTOTLE Trial (Apixaban for Reduction in Stroke and Other Thromboembolic Events in Atrial Fibrillation): Predictors, Characteristics, and Clinical Outcomes</vt:lpstr>
      <vt:lpstr>PowerPoint Presentation</vt:lpstr>
      <vt:lpstr>Major bleeding following death within 30 days</vt:lpstr>
      <vt:lpstr>Reversal of NOAC anticoagulant effect</vt:lpstr>
      <vt:lpstr>Reversal of NOAC anticoagulant effect</vt:lpstr>
      <vt:lpstr>Reversal of NOAC anticoagulant effect</vt:lpstr>
      <vt:lpstr>Reversal of NOAC anticoagulant effect</vt:lpstr>
      <vt:lpstr>Adjunctive Therapies</vt:lpstr>
      <vt:lpstr>Hemodialysis</vt:lpstr>
      <vt:lpstr>PowerPoint Presentation</vt:lpstr>
      <vt:lpstr>PowerPoint Presentation</vt:lpstr>
      <vt:lpstr>PowerPoint Presentation</vt:lpstr>
      <vt:lpstr>Specific Antidotes on the Horizon</vt:lpstr>
      <vt:lpstr>Conclusion</vt:lpstr>
    </vt:vector>
  </TitlesOfParts>
  <Company>FacilicorpNB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Gallien, Dr. Annelise (Z1)(HorizonNB)</dc:creator>
  <cp:lastModifiedBy>Gallien, Dr. Annelise (Z1)(HorizonNB)</cp:lastModifiedBy>
  <cp:revision>80</cp:revision>
  <dcterms:created xsi:type="dcterms:W3CDTF">2015-06-04T22:22:13Z</dcterms:created>
  <dcterms:modified xsi:type="dcterms:W3CDTF">2015-06-07T22:36:02Z</dcterms:modified>
</cp:coreProperties>
</file>