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3"/>
  </p:notesMasterIdLst>
  <p:sldIdLst>
    <p:sldId id="303" r:id="rId2"/>
    <p:sldId id="304" r:id="rId3"/>
    <p:sldId id="256" r:id="rId4"/>
    <p:sldId id="257" r:id="rId5"/>
    <p:sldId id="258" r:id="rId6"/>
    <p:sldId id="305" r:id="rId7"/>
    <p:sldId id="272" r:id="rId8"/>
    <p:sldId id="271" r:id="rId9"/>
    <p:sldId id="263" r:id="rId10"/>
    <p:sldId id="290" r:id="rId11"/>
    <p:sldId id="273" r:id="rId12"/>
    <p:sldId id="268" r:id="rId13"/>
    <p:sldId id="267" r:id="rId14"/>
    <p:sldId id="274" r:id="rId15"/>
    <p:sldId id="259" r:id="rId16"/>
    <p:sldId id="262" r:id="rId17"/>
    <p:sldId id="296" r:id="rId18"/>
    <p:sldId id="260" r:id="rId19"/>
    <p:sldId id="275" r:id="rId20"/>
    <p:sldId id="291" r:id="rId21"/>
    <p:sldId id="292" r:id="rId22"/>
    <p:sldId id="293" r:id="rId23"/>
    <p:sldId id="294" r:id="rId24"/>
    <p:sldId id="295" r:id="rId25"/>
    <p:sldId id="297" r:id="rId26"/>
    <p:sldId id="276" r:id="rId27"/>
    <p:sldId id="278" r:id="rId28"/>
    <p:sldId id="279" r:id="rId29"/>
    <p:sldId id="280" r:id="rId30"/>
    <p:sldId id="281" r:id="rId31"/>
    <p:sldId id="282" r:id="rId32"/>
    <p:sldId id="298" r:id="rId33"/>
    <p:sldId id="283" r:id="rId34"/>
    <p:sldId id="286" r:id="rId35"/>
    <p:sldId id="284" r:id="rId36"/>
    <p:sldId id="299" r:id="rId37"/>
    <p:sldId id="300" r:id="rId38"/>
    <p:sldId id="301" r:id="rId39"/>
    <p:sldId id="285" r:id="rId40"/>
    <p:sldId id="302" r:id="rId41"/>
    <p:sldId id="287" r:id="rId4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charset="0"/>
        <a:ea typeface="ＭＳ Ｐゴシック" charset="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charset="0"/>
        <a:ea typeface="ＭＳ Ｐゴシック" charset="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charset="0"/>
        <a:ea typeface="ＭＳ Ｐゴシック" charset="0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omic Sans MS" charset="0"/>
        <a:ea typeface="ＭＳ Ｐゴシック" charset="0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omic Sans MS" charset="0"/>
        <a:ea typeface="ＭＳ Ｐゴシック" charset="0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omic Sans MS" charset="0"/>
        <a:ea typeface="ＭＳ Ｐゴシック" charset="0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omic Sans MS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F8F8"/>
    <a:srgbClr val="000000"/>
    <a:srgbClr val="6600CC"/>
    <a:srgbClr val="009900"/>
    <a:srgbClr val="FF3300"/>
    <a:srgbClr val="33CC33"/>
    <a:srgbClr val="9973FF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 autoAdjust="0"/>
  </p:normalViewPr>
  <p:slideViewPr>
    <p:cSldViewPr>
      <p:cViewPr varScale="1">
        <p:scale>
          <a:sx n="98" d="100"/>
          <a:sy n="98" d="100"/>
        </p:scale>
        <p:origin x="-194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viewProps" Target="viewProps.xml"/><Relationship Id="rId47" Type="http://schemas.openxmlformats.org/officeDocument/2006/relationships/theme" Target="theme/theme1.xml"/><Relationship Id="rId48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notesMaster" Target="notesMasters/notesMaster1.xml"/><Relationship Id="rId44" Type="http://schemas.openxmlformats.org/officeDocument/2006/relationships/printerSettings" Target="printerSettings/printerSettings1.bin"/><Relationship Id="rId4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46235-96B9-5844-AB57-89BD2C07F863}" type="datetimeFigureOut">
              <a:rPr lang="en-US" smtClean="0"/>
              <a:t>15-06-13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F07037-C801-C248-BB8C-086C92D3BC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5939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F07037-C801-C248-BB8C-086C92D3BCB9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2365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2" name="Freeform 50"/>
          <p:cNvSpPr>
            <a:spLocks/>
          </p:cNvSpPr>
          <p:nvPr/>
        </p:nvSpPr>
        <p:spPr bwMode="blackWhite">
          <a:xfrm>
            <a:off x="20638" y="12700"/>
            <a:ext cx="8896350" cy="6780213"/>
          </a:xfrm>
          <a:custGeom>
            <a:avLst/>
            <a:gdLst>
              <a:gd name="T0" fmla="*/ 2822 w 3985"/>
              <a:gd name="T1" fmla="*/ 0 h 3619"/>
              <a:gd name="T2" fmla="*/ 0 w 3985"/>
              <a:gd name="T3" fmla="*/ 975 h 3619"/>
              <a:gd name="T4" fmla="*/ 2169 w 3985"/>
              <a:gd name="T5" fmla="*/ 3619 h 3619"/>
              <a:gd name="T6" fmla="*/ 3985 w 3985"/>
              <a:gd name="T7" fmla="*/ 1125 h 3619"/>
              <a:gd name="T8" fmla="*/ 2822 w 3985"/>
              <a:gd name="T9" fmla="*/ 0 h 3619"/>
              <a:gd name="T10" fmla="*/ 2822 w 3985"/>
              <a:gd name="T11" fmla="*/ 0 h 36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blurRad="63500" dist="46662" dir="2115817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3300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DDDDDD"/>
                  </a:outerShdw>
                </a:effectLst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F7D272C6-A0B5-1C47-BAE5-B4B16CCB2E0F}" type="slidenum">
              <a:rPr lang="en-US"/>
              <a:pPr/>
              <a:t>‹#›</a:t>
            </a:fld>
            <a:endParaRPr lang="en-US" dirty="0"/>
          </a:p>
        </p:txBody>
      </p:sp>
      <p:grpSp>
        <p:nvGrpSpPr>
          <p:cNvPr id="3132" name="Group 60"/>
          <p:cNvGrpSpPr>
            <a:grpSpLocks/>
          </p:cNvGrpSpPr>
          <p:nvPr/>
        </p:nvGrpSpPr>
        <p:grpSpPr bwMode="auto">
          <a:xfrm>
            <a:off x="195263" y="234950"/>
            <a:ext cx="3787775" cy="1778000"/>
            <a:chOff x="123" y="148"/>
            <a:chExt cx="2386" cy="1120"/>
          </a:xfrm>
        </p:grpSpPr>
        <p:sp>
          <p:nvSpPr>
            <p:cNvPr id="3100" name="Freeform 28"/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>
                <a:gd name="T0" fmla="*/ 794 w 794"/>
                <a:gd name="T1" fmla="*/ 395 h 414"/>
                <a:gd name="T2" fmla="*/ 710 w 794"/>
                <a:gd name="T3" fmla="*/ 318 h 414"/>
                <a:gd name="T4" fmla="*/ 556 w 794"/>
                <a:gd name="T5" fmla="*/ 210 h 414"/>
                <a:gd name="T6" fmla="*/ 71 w 794"/>
                <a:gd name="T7" fmla="*/ 0 h 414"/>
                <a:gd name="T8" fmla="*/ 23 w 794"/>
                <a:gd name="T9" fmla="*/ 20 h 414"/>
                <a:gd name="T10" fmla="*/ 0 w 794"/>
                <a:gd name="T11" fmla="*/ 83 h 414"/>
                <a:gd name="T12" fmla="*/ 28 w 794"/>
                <a:gd name="T13" fmla="*/ 155 h 414"/>
                <a:gd name="T14" fmla="*/ 570 w 794"/>
                <a:gd name="T15" fmla="*/ 409 h 414"/>
                <a:gd name="T16" fmla="*/ 689 w 794"/>
                <a:gd name="T17" fmla="*/ 393 h 414"/>
                <a:gd name="T18" fmla="*/ 785 w 794"/>
                <a:gd name="T19" fmla="*/ 414 h 414"/>
                <a:gd name="T20" fmla="*/ 794 w 794"/>
                <a:gd name="T21" fmla="*/ 395 h 414"/>
                <a:gd name="T22" fmla="*/ 794 w 794"/>
                <a:gd name="T23" fmla="*/ 395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01" name="Freeform 29"/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02" name="Freeform 30"/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3129" name="Group 57"/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3103" name="Freeform 31"/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>
                  <a:gd name="T0" fmla="*/ 110 w 150"/>
                  <a:gd name="T1" fmla="*/ 0 h 173"/>
                  <a:gd name="T2" fmla="*/ 40 w 150"/>
                  <a:gd name="T3" fmla="*/ 66 h 173"/>
                  <a:gd name="T4" fmla="*/ 0 w 150"/>
                  <a:gd name="T5" fmla="*/ 173 h 173"/>
                  <a:gd name="T6" fmla="*/ 80 w 150"/>
                  <a:gd name="T7" fmla="*/ 160 h 173"/>
                  <a:gd name="T8" fmla="*/ 103 w 150"/>
                  <a:gd name="T9" fmla="*/ 84 h 173"/>
                  <a:gd name="T10" fmla="*/ 150 w 150"/>
                  <a:gd name="T11" fmla="*/ 27 h 173"/>
                  <a:gd name="T12" fmla="*/ 110 w 150"/>
                  <a:gd name="T13" fmla="*/ 0 h 173"/>
                  <a:gd name="T14" fmla="*/ 110 w 150"/>
                  <a:gd name="T15" fmla="*/ 0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104" name="Freeform 32"/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>
                  <a:gd name="T0" fmla="*/ 156 w 1684"/>
                  <a:gd name="T1" fmla="*/ 0 h 880"/>
                  <a:gd name="T2" fmla="*/ 63 w 1684"/>
                  <a:gd name="T3" fmla="*/ 52 h 880"/>
                  <a:gd name="T4" fmla="*/ 0 w 1684"/>
                  <a:gd name="T5" fmla="*/ 208 h 880"/>
                  <a:gd name="T6" fmla="*/ 67 w 1684"/>
                  <a:gd name="T7" fmla="*/ 358 h 880"/>
                  <a:gd name="T8" fmla="*/ 1182 w 1684"/>
                  <a:gd name="T9" fmla="*/ 867 h 880"/>
                  <a:gd name="T10" fmla="*/ 1422 w 1684"/>
                  <a:gd name="T11" fmla="*/ 835 h 880"/>
                  <a:gd name="T12" fmla="*/ 1616 w 1684"/>
                  <a:gd name="T13" fmla="*/ 880 h 880"/>
                  <a:gd name="T14" fmla="*/ 1684 w 1684"/>
                  <a:gd name="T15" fmla="*/ 808 h 880"/>
                  <a:gd name="T16" fmla="*/ 1502 w 1684"/>
                  <a:gd name="T17" fmla="*/ 664 h 880"/>
                  <a:gd name="T18" fmla="*/ 1428 w 1684"/>
                  <a:gd name="T19" fmla="*/ 512 h 880"/>
                  <a:gd name="T20" fmla="*/ 1369 w 1684"/>
                  <a:gd name="T21" fmla="*/ 527 h 880"/>
                  <a:gd name="T22" fmla="*/ 1439 w 1684"/>
                  <a:gd name="T23" fmla="*/ 664 h 880"/>
                  <a:gd name="T24" fmla="*/ 1578 w 1684"/>
                  <a:gd name="T25" fmla="*/ 810 h 880"/>
                  <a:gd name="T26" fmla="*/ 1413 w 1684"/>
                  <a:gd name="T27" fmla="*/ 787 h 880"/>
                  <a:gd name="T28" fmla="*/ 1219 w 1684"/>
                  <a:gd name="T29" fmla="*/ 814 h 880"/>
                  <a:gd name="T30" fmla="*/ 1255 w 1684"/>
                  <a:gd name="T31" fmla="*/ 650 h 880"/>
                  <a:gd name="T32" fmla="*/ 1338 w 1684"/>
                  <a:gd name="T33" fmla="*/ 538 h 880"/>
                  <a:gd name="T34" fmla="*/ 1241 w 1684"/>
                  <a:gd name="T35" fmla="*/ 552 h 880"/>
                  <a:gd name="T36" fmla="*/ 1165 w 1684"/>
                  <a:gd name="T37" fmla="*/ 658 h 880"/>
                  <a:gd name="T38" fmla="*/ 1139 w 1684"/>
                  <a:gd name="T39" fmla="*/ 791 h 880"/>
                  <a:gd name="T40" fmla="*/ 107 w 1684"/>
                  <a:gd name="T41" fmla="*/ 310 h 880"/>
                  <a:gd name="T42" fmla="*/ 80 w 1684"/>
                  <a:gd name="T43" fmla="*/ 215 h 880"/>
                  <a:gd name="T44" fmla="*/ 103 w 1684"/>
                  <a:gd name="T45" fmla="*/ 95 h 880"/>
                  <a:gd name="T46" fmla="*/ 217 w 1684"/>
                  <a:gd name="T47" fmla="*/ 0 h 880"/>
                  <a:gd name="T48" fmla="*/ 156 w 1684"/>
                  <a:gd name="T49" fmla="*/ 0 h 880"/>
                  <a:gd name="T50" fmla="*/ 156 w 1684"/>
                  <a:gd name="T51" fmla="*/ 0 h 8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105" name="Freeform 33"/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106" name="Freeform 34"/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>
                  <a:gd name="T0" fmla="*/ 116 w 160"/>
                  <a:gd name="T1" fmla="*/ 0 h 335"/>
                  <a:gd name="T2" fmla="*/ 19 w 160"/>
                  <a:gd name="T3" fmla="*/ 106 h 335"/>
                  <a:gd name="T4" fmla="*/ 0 w 160"/>
                  <a:gd name="T5" fmla="*/ 230 h 335"/>
                  <a:gd name="T6" fmla="*/ 33 w 160"/>
                  <a:gd name="T7" fmla="*/ 314 h 335"/>
                  <a:gd name="T8" fmla="*/ 94 w 160"/>
                  <a:gd name="T9" fmla="*/ 335 h 335"/>
                  <a:gd name="T10" fmla="*/ 76 w 160"/>
                  <a:gd name="T11" fmla="*/ 154 h 335"/>
                  <a:gd name="T12" fmla="*/ 160 w 160"/>
                  <a:gd name="T13" fmla="*/ 17 h 335"/>
                  <a:gd name="T14" fmla="*/ 116 w 160"/>
                  <a:gd name="T15" fmla="*/ 0 h 335"/>
                  <a:gd name="T16" fmla="*/ 116 w 160"/>
                  <a:gd name="T17" fmla="*/ 0 h 3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107" name="Freeform 35"/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</p:grpSp>
      <p:grpSp>
        <p:nvGrpSpPr>
          <p:cNvPr id="3131" name="Group 59"/>
          <p:cNvGrpSpPr>
            <a:grpSpLocks/>
          </p:cNvGrpSpPr>
          <p:nvPr/>
        </p:nvGrpSpPr>
        <p:grpSpPr bwMode="auto">
          <a:xfrm>
            <a:off x="7915275" y="4368800"/>
            <a:ext cx="742950" cy="1058863"/>
            <a:chOff x="4986" y="2752"/>
            <a:chExt cx="468" cy="667"/>
          </a:xfrm>
        </p:grpSpPr>
        <p:sp>
          <p:nvSpPr>
            <p:cNvPr id="3109" name="Freeform 37"/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>
                <a:gd name="T0" fmla="*/ 794 w 794"/>
                <a:gd name="T1" fmla="*/ 395 h 414"/>
                <a:gd name="T2" fmla="*/ 710 w 794"/>
                <a:gd name="T3" fmla="*/ 318 h 414"/>
                <a:gd name="T4" fmla="*/ 556 w 794"/>
                <a:gd name="T5" fmla="*/ 210 h 414"/>
                <a:gd name="T6" fmla="*/ 71 w 794"/>
                <a:gd name="T7" fmla="*/ 0 h 414"/>
                <a:gd name="T8" fmla="*/ 23 w 794"/>
                <a:gd name="T9" fmla="*/ 20 h 414"/>
                <a:gd name="T10" fmla="*/ 0 w 794"/>
                <a:gd name="T11" fmla="*/ 83 h 414"/>
                <a:gd name="T12" fmla="*/ 28 w 794"/>
                <a:gd name="T13" fmla="*/ 155 h 414"/>
                <a:gd name="T14" fmla="*/ 570 w 794"/>
                <a:gd name="T15" fmla="*/ 409 h 414"/>
                <a:gd name="T16" fmla="*/ 689 w 794"/>
                <a:gd name="T17" fmla="*/ 393 h 414"/>
                <a:gd name="T18" fmla="*/ 785 w 794"/>
                <a:gd name="T19" fmla="*/ 414 h 414"/>
                <a:gd name="T20" fmla="*/ 794 w 794"/>
                <a:gd name="T21" fmla="*/ 395 h 414"/>
                <a:gd name="T22" fmla="*/ 794 w 794"/>
                <a:gd name="T23" fmla="*/ 395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10" name="Freeform 38"/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11" name="Freeform 39"/>
            <p:cNvSpPr>
              <a:spLocks/>
            </p:cNvSpPr>
            <p:nvPr userDrawn="1"/>
          </p:nvSpPr>
          <p:spPr bwMode="auto">
            <a:xfrm rot="7320404">
              <a:off x="5000" y="2912"/>
              <a:ext cx="416" cy="265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3130" name="Group 58"/>
            <p:cNvGrpSpPr>
              <a:grpSpLocks/>
            </p:cNvGrpSpPr>
            <p:nvPr userDrawn="1"/>
          </p:nvGrpSpPr>
          <p:grpSpPr bwMode="auto">
            <a:xfrm>
              <a:off x="4986" y="2752"/>
              <a:ext cx="468" cy="667"/>
              <a:chOff x="4986" y="2752"/>
              <a:chExt cx="468" cy="667"/>
            </a:xfrm>
          </p:grpSpPr>
          <p:sp>
            <p:nvSpPr>
              <p:cNvPr id="3112" name="Freeform 40"/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>
                  <a:gd name="T0" fmla="*/ 110 w 150"/>
                  <a:gd name="T1" fmla="*/ 0 h 173"/>
                  <a:gd name="T2" fmla="*/ 40 w 150"/>
                  <a:gd name="T3" fmla="*/ 66 h 173"/>
                  <a:gd name="T4" fmla="*/ 0 w 150"/>
                  <a:gd name="T5" fmla="*/ 173 h 173"/>
                  <a:gd name="T6" fmla="*/ 80 w 150"/>
                  <a:gd name="T7" fmla="*/ 160 h 173"/>
                  <a:gd name="T8" fmla="*/ 103 w 150"/>
                  <a:gd name="T9" fmla="*/ 84 h 173"/>
                  <a:gd name="T10" fmla="*/ 150 w 150"/>
                  <a:gd name="T11" fmla="*/ 27 h 173"/>
                  <a:gd name="T12" fmla="*/ 110 w 150"/>
                  <a:gd name="T13" fmla="*/ 0 h 173"/>
                  <a:gd name="T14" fmla="*/ 110 w 150"/>
                  <a:gd name="T15" fmla="*/ 0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113" name="Freeform 41"/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>
                  <a:gd name="T0" fmla="*/ 156 w 1684"/>
                  <a:gd name="T1" fmla="*/ 0 h 880"/>
                  <a:gd name="T2" fmla="*/ 63 w 1684"/>
                  <a:gd name="T3" fmla="*/ 52 h 880"/>
                  <a:gd name="T4" fmla="*/ 0 w 1684"/>
                  <a:gd name="T5" fmla="*/ 208 h 880"/>
                  <a:gd name="T6" fmla="*/ 67 w 1684"/>
                  <a:gd name="T7" fmla="*/ 358 h 880"/>
                  <a:gd name="T8" fmla="*/ 1182 w 1684"/>
                  <a:gd name="T9" fmla="*/ 867 h 880"/>
                  <a:gd name="T10" fmla="*/ 1422 w 1684"/>
                  <a:gd name="T11" fmla="*/ 835 h 880"/>
                  <a:gd name="T12" fmla="*/ 1616 w 1684"/>
                  <a:gd name="T13" fmla="*/ 880 h 880"/>
                  <a:gd name="T14" fmla="*/ 1684 w 1684"/>
                  <a:gd name="T15" fmla="*/ 808 h 880"/>
                  <a:gd name="T16" fmla="*/ 1502 w 1684"/>
                  <a:gd name="T17" fmla="*/ 664 h 880"/>
                  <a:gd name="T18" fmla="*/ 1428 w 1684"/>
                  <a:gd name="T19" fmla="*/ 512 h 880"/>
                  <a:gd name="T20" fmla="*/ 1369 w 1684"/>
                  <a:gd name="T21" fmla="*/ 527 h 880"/>
                  <a:gd name="T22" fmla="*/ 1439 w 1684"/>
                  <a:gd name="T23" fmla="*/ 664 h 880"/>
                  <a:gd name="T24" fmla="*/ 1578 w 1684"/>
                  <a:gd name="T25" fmla="*/ 810 h 880"/>
                  <a:gd name="T26" fmla="*/ 1413 w 1684"/>
                  <a:gd name="T27" fmla="*/ 787 h 880"/>
                  <a:gd name="T28" fmla="*/ 1219 w 1684"/>
                  <a:gd name="T29" fmla="*/ 814 h 880"/>
                  <a:gd name="T30" fmla="*/ 1255 w 1684"/>
                  <a:gd name="T31" fmla="*/ 650 h 880"/>
                  <a:gd name="T32" fmla="*/ 1338 w 1684"/>
                  <a:gd name="T33" fmla="*/ 538 h 880"/>
                  <a:gd name="T34" fmla="*/ 1241 w 1684"/>
                  <a:gd name="T35" fmla="*/ 552 h 880"/>
                  <a:gd name="T36" fmla="*/ 1165 w 1684"/>
                  <a:gd name="T37" fmla="*/ 658 h 880"/>
                  <a:gd name="T38" fmla="*/ 1139 w 1684"/>
                  <a:gd name="T39" fmla="*/ 791 h 880"/>
                  <a:gd name="T40" fmla="*/ 107 w 1684"/>
                  <a:gd name="T41" fmla="*/ 310 h 880"/>
                  <a:gd name="T42" fmla="*/ 80 w 1684"/>
                  <a:gd name="T43" fmla="*/ 215 h 880"/>
                  <a:gd name="T44" fmla="*/ 103 w 1684"/>
                  <a:gd name="T45" fmla="*/ 95 h 880"/>
                  <a:gd name="T46" fmla="*/ 217 w 1684"/>
                  <a:gd name="T47" fmla="*/ 0 h 880"/>
                  <a:gd name="T48" fmla="*/ 156 w 1684"/>
                  <a:gd name="T49" fmla="*/ 0 h 880"/>
                  <a:gd name="T50" fmla="*/ 156 w 1684"/>
                  <a:gd name="T51" fmla="*/ 0 h 8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114" name="Freeform 42"/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115" name="Freeform 43"/>
              <p:cNvSpPr>
                <a:spLocks/>
              </p:cNvSpPr>
              <p:nvPr userDrawn="1"/>
            </p:nvSpPr>
            <p:spPr bwMode="auto">
              <a:xfrm rot="7320404">
                <a:off x="5363" y="2874"/>
                <a:ext cx="63" cy="118"/>
              </a:xfrm>
              <a:custGeom>
                <a:avLst/>
                <a:gdLst>
                  <a:gd name="T0" fmla="*/ 116 w 160"/>
                  <a:gd name="T1" fmla="*/ 0 h 335"/>
                  <a:gd name="T2" fmla="*/ 19 w 160"/>
                  <a:gd name="T3" fmla="*/ 106 h 335"/>
                  <a:gd name="T4" fmla="*/ 0 w 160"/>
                  <a:gd name="T5" fmla="*/ 230 h 335"/>
                  <a:gd name="T6" fmla="*/ 33 w 160"/>
                  <a:gd name="T7" fmla="*/ 314 h 335"/>
                  <a:gd name="T8" fmla="*/ 94 w 160"/>
                  <a:gd name="T9" fmla="*/ 335 h 335"/>
                  <a:gd name="T10" fmla="*/ 76 w 160"/>
                  <a:gd name="T11" fmla="*/ 154 h 335"/>
                  <a:gd name="T12" fmla="*/ 160 w 160"/>
                  <a:gd name="T13" fmla="*/ 17 h 335"/>
                  <a:gd name="T14" fmla="*/ 116 w 160"/>
                  <a:gd name="T15" fmla="*/ 0 h 335"/>
                  <a:gd name="T16" fmla="*/ 116 w 160"/>
                  <a:gd name="T17" fmla="*/ 0 h 3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116" name="Freeform 44"/>
              <p:cNvSpPr>
                <a:spLocks/>
              </p:cNvSpPr>
              <p:nvPr userDrawn="1"/>
            </p:nvSpPr>
            <p:spPr bwMode="auto">
              <a:xfrm rot="7320404">
                <a:off x="5136" y="3000"/>
                <a:ext cx="193" cy="104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</p:grpSp>
      <p:sp>
        <p:nvSpPr>
          <p:cNvPr id="3117" name="Freeform 45"/>
          <p:cNvSpPr>
            <a:spLocks/>
          </p:cNvSpPr>
          <p:nvPr/>
        </p:nvSpPr>
        <p:spPr bwMode="auto">
          <a:xfrm>
            <a:off x="901700" y="5054600"/>
            <a:ext cx="6807200" cy="728663"/>
          </a:xfrm>
          <a:custGeom>
            <a:avLst/>
            <a:gdLst>
              <a:gd name="T0" fmla="*/ 0 w 4288"/>
              <a:gd name="T1" fmla="*/ 0 h 459"/>
              <a:gd name="T2" fmla="*/ 816 w 4288"/>
              <a:gd name="T3" fmla="*/ 256 h 459"/>
              <a:gd name="T4" fmla="*/ 1560 w 4288"/>
              <a:gd name="T5" fmla="*/ 144 h 459"/>
              <a:gd name="T6" fmla="*/ 1856 w 4288"/>
              <a:gd name="T7" fmla="*/ 376 h 459"/>
              <a:gd name="T8" fmla="*/ 2344 w 4288"/>
              <a:gd name="T9" fmla="*/ 152 h 459"/>
              <a:gd name="T10" fmla="*/ 3536 w 4288"/>
              <a:gd name="T11" fmla="*/ 456 h 459"/>
              <a:gd name="T12" fmla="*/ 4288 w 4288"/>
              <a:gd name="T13" fmla="*/ 136 h 4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121" name="Freeform 49"/>
          <p:cNvSpPr>
            <a:spLocks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>
              <a:gd name="T0" fmla="*/ 0 w 560"/>
              <a:gd name="T1" fmla="*/ 32 h 240"/>
              <a:gd name="T2" fmla="*/ 280 w 560"/>
              <a:gd name="T3" fmla="*/ 144 h 240"/>
              <a:gd name="T4" fmla="*/ 448 w 560"/>
              <a:gd name="T5" fmla="*/ 16 h 240"/>
              <a:gd name="T6" fmla="*/ 560 w 560"/>
              <a:gd name="T7" fmla="*/ 240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3826C8-181A-4046-A403-0266374720E3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2501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487C7A-F5CC-6644-8563-3A697761DBDE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4373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2A069F-DC50-2843-9B5D-DCBC59EC13FF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60359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5BB866-7F70-8D4A-A03E-49A03D7DF259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20318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0E76EF-99C9-3141-BAA5-D4C4A2C727A7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1966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E97C40-7058-D34D-B48A-759B360C1345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5937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B98AF4-A859-BB4D-94F7-F5ED10B5FFA0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44349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1551E4-E064-8B4D-AD14-AF56737FDFD4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9350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80FDF2-F88F-3D43-9F46-896123C675BE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3240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C2E69D-1440-2946-A8EF-E59AA9418FEA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74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" name="Freeform 24"/>
          <p:cNvSpPr>
            <a:spLocks/>
          </p:cNvSpPr>
          <p:nvPr/>
        </p:nvSpPr>
        <p:spPr bwMode="auto">
          <a:xfrm rot="-3172564">
            <a:off x="7777957" y="-15081"/>
            <a:ext cx="1162050" cy="2084387"/>
          </a:xfrm>
          <a:custGeom>
            <a:avLst/>
            <a:gdLst>
              <a:gd name="T0" fmla="*/ 2903 w 2903"/>
              <a:gd name="T1" fmla="*/ 433 h 3686"/>
              <a:gd name="T2" fmla="*/ 2565 w 2903"/>
              <a:gd name="T3" fmla="*/ 80 h 3686"/>
              <a:gd name="T4" fmla="*/ 2241 w 2903"/>
              <a:gd name="T5" fmla="*/ 0 h 3686"/>
              <a:gd name="T6" fmla="*/ 110 w 2903"/>
              <a:gd name="T7" fmla="*/ 2811 h 3686"/>
              <a:gd name="T8" fmla="*/ 110 w 2903"/>
              <a:gd name="T9" fmla="*/ 3228 h 3686"/>
              <a:gd name="T10" fmla="*/ 0 w 2903"/>
              <a:gd name="T11" fmla="*/ 3631 h 3686"/>
              <a:gd name="T12" fmla="*/ 72 w 2903"/>
              <a:gd name="T13" fmla="*/ 3686 h 3686"/>
              <a:gd name="T14" fmla="*/ 441 w 2903"/>
              <a:gd name="T15" fmla="*/ 3355 h 3686"/>
              <a:gd name="T16" fmla="*/ 740 w 2903"/>
              <a:gd name="T17" fmla="*/ 3228 h 3686"/>
              <a:gd name="T18" fmla="*/ 2903 w 2903"/>
              <a:gd name="T19" fmla="*/ 433 h 3686"/>
              <a:gd name="T20" fmla="*/ 2903 w 2903"/>
              <a:gd name="T21" fmla="*/ 433 h 36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67466AAA-E44C-8447-89FA-3EA02D392394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1051" name="Freeform 27"/>
          <p:cNvSpPr>
            <a:spLocks/>
          </p:cNvSpPr>
          <p:nvPr/>
        </p:nvSpPr>
        <p:spPr bwMode="auto">
          <a:xfrm rot="-3172564">
            <a:off x="7865269" y="24607"/>
            <a:ext cx="1165225" cy="2097087"/>
          </a:xfrm>
          <a:custGeom>
            <a:avLst/>
            <a:gdLst>
              <a:gd name="T0" fmla="*/ 2293 w 2911"/>
              <a:gd name="T1" fmla="*/ 0 h 3703"/>
              <a:gd name="T2" fmla="*/ 130 w 2911"/>
              <a:gd name="T3" fmla="*/ 2835 h 3703"/>
              <a:gd name="T4" fmla="*/ 131 w 2911"/>
              <a:gd name="T5" fmla="*/ 3201 h 3703"/>
              <a:gd name="T6" fmla="*/ 0 w 2911"/>
              <a:gd name="T7" fmla="*/ 3633 h 3703"/>
              <a:gd name="T8" fmla="*/ 50 w 2911"/>
              <a:gd name="T9" fmla="*/ 3703 h 3703"/>
              <a:gd name="T10" fmla="*/ 422 w 2911"/>
              <a:gd name="T11" fmla="*/ 3352 h 3703"/>
              <a:gd name="T12" fmla="*/ 763 w 2911"/>
              <a:gd name="T13" fmla="*/ 3220 h 3703"/>
              <a:gd name="T14" fmla="*/ 2911 w 2911"/>
              <a:gd name="T15" fmla="*/ 428 h 3703"/>
              <a:gd name="T16" fmla="*/ 2589 w 2911"/>
              <a:gd name="T17" fmla="*/ 96 h 3703"/>
              <a:gd name="T18" fmla="*/ 2293 w 2911"/>
              <a:gd name="T19" fmla="*/ 0 h 3703"/>
              <a:gd name="T20" fmla="*/ 2293 w 2911"/>
              <a:gd name="T21" fmla="*/ 0 h 37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053" name="Freeform 29"/>
          <p:cNvSpPr>
            <a:spLocks/>
          </p:cNvSpPr>
          <p:nvPr/>
        </p:nvSpPr>
        <p:spPr bwMode="auto">
          <a:xfrm rot="-3172564">
            <a:off x="7831138" y="192088"/>
            <a:ext cx="1025525" cy="1571625"/>
          </a:xfrm>
          <a:custGeom>
            <a:avLst/>
            <a:gdLst>
              <a:gd name="T0" fmla="*/ 0 w 2561"/>
              <a:gd name="T1" fmla="*/ 2485 h 2777"/>
              <a:gd name="T2" fmla="*/ 432 w 2561"/>
              <a:gd name="T3" fmla="*/ 2553 h 2777"/>
              <a:gd name="T4" fmla="*/ 736 w 2561"/>
              <a:gd name="T5" fmla="*/ 2777 h 2777"/>
              <a:gd name="T6" fmla="*/ 2561 w 2561"/>
              <a:gd name="T7" fmla="*/ 399 h 2777"/>
              <a:gd name="T8" fmla="*/ 2118 w 2561"/>
              <a:gd name="T9" fmla="*/ 82 h 2777"/>
              <a:gd name="T10" fmla="*/ 1898 w 2561"/>
              <a:gd name="T11" fmla="*/ 0 h 2777"/>
              <a:gd name="T12" fmla="*/ 0 w 2561"/>
              <a:gd name="T13" fmla="*/ 2485 h 2777"/>
              <a:gd name="T14" fmla="*/ 0 w 2561"/>
              <a:gd name="T15" fmla="*/ 2485 h 27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1166" name="Group 142"/>
          <p:cNvGrpSpPr>
            <a:grpSpLocks/>
          </p:cNvGrpSpPr>
          <p:nvPr/>
        </p:nvGrpSpPr>
        <p:grpSpPr bwMode="auto"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1046" name="Freeform 22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>
                <a:gd name="T0" fmla="*/ 1587 w 2177"/>
                <a:gd name="T1" fmla="*/ 1260 h 1298"/>
                <a:gd name="T2" fmla="*/ 1420 w 2177"/>
                <a:gd name="T3" fmla="*/ 1106 h 1298"/>
                <a:gd name="T4" fmla="*/ 1331 w 2177"/>
                <a:gd name="T5" fmla="*/ 477 h 1298"/>
                <a:gd name="T6" fmla="*/ 2139 w 2177"/>
                <a:gd name="T7" fmla="*/ 330 h 1298"/>
                <a:gd name="T8" fmla="*/ 2177 w 2177"/>
                <a:gd name="T9" fmla="*/ 203 h 1298"/>
                <a:gd name="T10" fmla="*/ 2099 w 2177"/>
                <a:gd name="T11" fmla="*/ 100 h 1298"/>
                <a:gd name="T12" fmla="*/ 1276 w 2177"/>
                <a:gd name="T13" fmla="*/ 211 h 1298"/>
                <a:gd name="T14" fmla="*/ 1219 w 2177"/>
                <a:gd name="T15" fmla="*/ 32 h 1298"/>
                <a:gd name="T16" fmla="*/ 1085 w 2177"/>
                <a:gd name="T17" fmla="*/ 0 h 1298"/>
                <a:gd name="T18" fmla="*/ 958 w 2177"/>
                <a:gd name="T19" fmla="*/ 28 h 1298"/>
                <a:gd name="T20" fmla="*/ 888 w 2177"/>
                <a:gd name="T21" fmla="*/ 106 h 1298"/>
                <a:gd name="T22" fmla="*/ 937 w 2177"/>
                <a:gd name="T23" fmla="*/ 285 h 1298"/>
                <a:gd name="T24" fmla="*/ 660 w 2177"/>
                <a:gd name="T25" fmla="*/ 441 h 1298"/>
                <a:gd name="T26" fmla="*/ 983 w 2177"/>
                <a:gd name="T27" fmla="*/ 473 h 1298"/>
                <a:gd name="T28" fmla="*/ 1112 w 2177"/>
                <a:gd name="T29" fmla="*/ 889 h 1298"/>
                <a:gd name="T30" fmla="*/ 141 w 2177"/>
                <a:gd name="T31" fmla="*/ 469 h 1298"/>
                <a:gd name="T32" fmla="*/ 46 w 2177"/>
                <a:gd name="T33" fmla="*/ 509 h 1298"/>
                <a:gd name="T34" fmla="*/ 0 w 2177"/>
                <a:gd name="T35" fmla="*/ 636 h 1298"/>
                <a:gd name="T36" fmla="*/ 55 w 2177"/>
                <a:gd name="T37" fmla="*/ 779 h 1298"/>
                <a:gd name="T38" fmla="*/ 1139 w 2177"/>
                <a:gd name="T39" fmla="*/ 1288 h 1298"/>
                <a:gd name="T40" fmla="*/ 1378 w 2177"/>
                <a:gd name="T41" fmla="*/ 1256 h 1298"/>
                <a:gd name="T42" fmla="*/ 1570 w 2177"/>
                <a:gd name="T43" fmla="*/ 1298 h 1298"/>
                <a:gd name="T44" fmla="*/ 1587 w 2177"/>
                <a:gd name="T45" fmla="*/ 1260 h 1298"/>
                <a:gd name="T46" fmla="*/ 1587 w 2177"/>
                <a:gd name="T47" fmla="*/ 126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47" name="Freeform 23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>
                <a:gd name="T0" fmla="*/ 0 w 143"/>
                <a:gd name="T1" fmla="*/ 7 h 258"/>
                <a:gd name="T2" fmla="*/ 120 w 143"/>
                <a:gd name="T3" fmla="*/ 0 h 258"/>
                <a:gd name="T4" fmla="*/ 143 w 143"/>
                <a:gd name="T5" fmla="*/ 233 h 258"/>
                <a:gd name="T6" fmla="*/ 8 w 143"/>
                <a:gd name="T7" fmla="*/ 258 h 258"/>
                <a:gd name="T8" fmla="*/ 0 w 143"/>
                <a:gd name="T9" fmla="*/ 7 h 258"/>
                <a:gd name="T10" fmla="*/ 0 w 143"/>
                <a:gd name="T11" fmla="*/ 7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49" name="Freeform 25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50" name="Freeform 26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57" name="Freeform 33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>
                <a:gd name="T0" fmla="*/ 0 w 272"/>
                <a:gd name="T1" fmla="*/ 28 h 241"/>
                <a:gd name="T2" fmla="*/ 160 w 272"/>
                <a:gd name="T3" fmla="*/ 0 h 241"/>
                <a:gd name="T4" fmla="*/ 251 w 272"/>
                <a:gd name="T5" fmla="*/ 36 h 241"/>
                <a:gd name="T6" fmla="*/ 272 w 272"/>
                <a:gd name="T7" fmla="*/ 139 h 241"/>
                <a:gd name="T8" fmla="*/ 164 w 272"/>
                <a:gd name="T9" fmla="*/ 146 h 241"/>
                <a:gd name="T10" fmla="*/ 32 w 272"/>
                <a:gd name="T11" fmla="*/ 241 h 241"/>
                <a:gd name="T12" fmla="*/ 0 w 272"/>
                <a:gd name="T13" fmla="*/ 28 h 241"/>
                <a:gd name="T14" fmla="*/ 0 w 272"/>
                <a:gd name="T15" fmla="*/ 28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58" name="Freeform 34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>
                <a:gd name="T0" fmla="*/ 152 w 152"/>
                <a:gd name="T1" fmla="*/ 4 h 224"/>
                <a:gd name="T2" fmla="*/ 152 w 152"/>
                <a:gd name="T3" fmla="*/ 224 h 224"/>
                <a:gd name="T4" fmla="*/ 0 w 152"/>
                <a:gd name="T5" fmla="*/ 8 h 224"/>
                <a:gd name="T6" fmla="*/ 72 w 152"/>
                <a:gd name="T7" fmla="*/ 0 h 224"/>
                <a:gd name="T8" fmla="*/ 152 w 152"/>
                <a:gd name="T9" fmla="*/ 4 h 224"/>
                <a:gd name="T10" fmla="*/ 152 w 152"/>
                <a:gd name="T11" fmla="*/ 4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59" name="Freeform 35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>
                <a:gd name="T0" fmla="*/ 0 w 386"/>
                <a:gd name="T1" fmla="*/ 80 h 764"/>
                <a:gd name="T2" fmla="*/ 87 w 386"/>
                <a:gd name="T3" fmla="*/ 0 h 764"/>
                <a:gd name="T4" fmla="*/ 232 w 386"/>
                <a:gd name="T5" fmla="*/ 6 h 764"/>
                <a:gd name="T6" fmla="*/ 386 w 386"/>
                <a:gd name="T7" fmla="*/ 764 h 764"/>
                <a:gd name="T8" fmla="*/ 279 w 386"/>
                <a:gd name="T9" fmla="*/ 720 h 764"/>
                <a:gd name="T10" fmla="*/ 152 w 386"/>
                <a:gd name="T11" fmla="*/ 677 h 764"/>
                <a:gd name="T12" fmla="*/ 0 w 386"/>
                <a:gd name="T13" fmla="*/ 80 h 764"/>
                <a:gd name="T14" fmla="*/ 0 w 386"/>
                <a:gd name="T15" fmla="*/ 80 h 7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60" name="Freeform 36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>
                <a:gd name="T0" fmla="*/ 692 w 728"/>
                <a:gd name="T1" fmla="*/ 0 h 348"/>
                <a:gd name="T2" fmla="*/ 0 w 728"/>
                <a:gd name="T3" fmla="*/ 106 h 348"/>
                <a:gd name="T4" fmla="*/ 28 w 728"/>
                <a:gd name="T5" fmla="*/ 348 h 348"/>
                <a:gd name="T6" fmla="*/ 715 w 728"/>
                <a:gd name="T7" fmla="*/ 237 h 348"/>
                <a:gd name="T8" fmla="*/ 728 w 728"/>
                <a:gd name="T9" fmla="*/ 43 h 348"/>
                <a:gd name="T10" fmla="*/ 692 w 728"/>
                <a:gd name="T11" fmla="*/ 0 h 348"/>
                <a:gd name="T12" fmla="*/ 692 w 728"/>
                <a:gd name="T13" fmla="*/ 0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61" name="Freeform 37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>
                <a:gd name="T0" fmla="*/ 272 w 312"/>
                <a:gd name="T1" fmla="*/ 0 h 135"/>
                <a:gd name="T2" fmla="*/ 0 w 312"/>
                <a:gd name="T3" fmla="*/ 78 h 135"/>
                <a:gd name="T4" fmla="*/ 312 w 312"/>
                <a:gd name="T5" fmla="*/ 135 h 135"/>
                <a:gd name="T6" fmla="*/ 272 w 312"/>
                <a:gd name="T7" fmla="*/ 0 h 135"/>
                <a:gd name="T8" fmla="*/ 272 w 312"/>
                <a:gd name="T9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1161" name="Group 137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1152" name="Group 128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1073" name="Freeform 49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>
                    <a:gd name="T0" fmla="*/ 0 w 313"/>
                    <a:gd name="T1" fmla="*/ 107 h 175"/>
                    <a:gd name="T2" fmla="*/ 114 w 313"/>
                    <a:gd name="T3" fmla="*/ 10 h 175"/>
                    <a:gd name="T4" fmla="*/ 213 w 313"/>
                    <a:gd name="T5" fmla="*/ 0 h 175"/>
                    <a:gd name="T6" fmla="*/ 292 w 313"/>
                    <a:gd name="T7" fmla="*/ 27 h 175"/>
                    <a:gd name="T8" fmla="*/ 313 w 313"/>
                    <a:gd name="T9" fmla="*/ 91 h 175"/>
                    <a:gd name="T10" fmla="*/ 167 w 313"/>
                    <a:gd name="T11" fmla="*/ 67 h 175"/>
                    <a:gd name="T12" fmla="*/ 74 w 313"/>
                    <a:gd name="T13" fmla="*/ 101 h 175"/>
                    <a:gd name="T14" fmla="*/ 13 w 313"/>
                    <a:gd name="T15" fmla="*/ 175 h 175"/>
                    <a:gd name="T16" fmla="*/ 0 w 313"/>
                    <a:gd name="T17" fmla="*/ 107 h 175"/>
                    <a:gd name="T18" fmla="*/ 0 w 313"/>
                    <a:gd name="T19" fmla="*/ 107 h 1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077" name="Freeform 53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>
                    <a:gd name="T0" fmla="*/ 0 w 230"/>
                    <a:gd name="T1" fmla="*/ 40 h 266"/>
                    <a:gd name="T2" fmla="*/ 160 w 230"/>
                    <a:gd name="T3" fmla="*/ 266 h 266"/>
                    <a:gd name="T4" fmla="*/ 230 w 230"/>
                    <a:gd name="T5" fmla="*/ 251 h 266"/>
                    <a:gd name="T6" fmla="*/ 223 w 230"/>
                    <a:gd name="T7" fmla="*/ 17 h 266"/>
                    <a:gd name="T8" fmla="*/ 166 w 230"/>
                    <a:gd name="T9" fmla="*/ 0 h 266"/>
                    <a:gd name="T10" fmla="*/ 179 w 230"/>
                    <a:gd name="T11" fmla="*/ 197 h 266"/>
                    <a:gd name="T12" fmla="*/ 71 w 230"/>
                    <a:gd name="T13" fmla="*/ 4 h 266"/>
                    <a:gd name="T14" fmla="*/ 0 w 230"/>
                    <a:gd name="T15" fmla="*/ 40 h 266"/>
                    <a:gd name="T16" fmla="*/ 0 w 230"/>
                    <a:gd name="T17" fmla="*/ 40 h 2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080" name="Freeform 56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>
                    <a:gd name="T0" fmla="*/ 0 w 87"/>
                    <a:gd name="T1" fmla="*/ 19 h 234"/>
                    <a:gd name="T2" fmla="*/ 36 w 87"/>
                    <a:gd name="T3" fmla="*/ 93 h 234"/>
                    <a:gd name="T4" fmla="*/ 44 w 87"/>
                    <a:gd name="T5" fmla="*/ 154 h 234"/>
                    <a:gd name="T6" fmla="*/ 27 w 87"/>
                    <a:gd name="T7" fmla="*/ 234 h 234"/>
                    <a:gd name="T8" fmla="*/ 80 w 87"/>
                    <a:gd name="T9" fmla="*/ 220 h 234"/>
                    <a:gd name="T10" fmla="*/ 87 w 87"/>
                    <a:gd name="T11" fmla="*/ 116 h 234"/>
                    <a:gd name="T12" fmla="*/ 46 w 87"/>
                    <a:gd name="T13" fmla="*/ 0 h 234"/>
                    <a:gd name="T14" fmla="*/ 0 w 87"/>
                    <a:gd name="T15" fmla="*/ 19 h 234"/>
                    <a:gd name="T16" fmla="*/ 0 w 87"/>
                    <a:gd name="T17" fmla="*/ 19 h 2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sp>
            <p:nvSpPr>
              <p:cNvPr id="1070" name="Freeform 46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74" name="Freeform 50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75" name="Freeform 51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>
                  <a:gd name="T0" fmla="*/ 24 w 213"/>
                  <a:gd name="T1" fmla="*/ 0 h 478"/>
                  <a:gd name="T2" fmla="*/ 91 w 213"/>
                  <a:gd name="T3" fmla="*/ 25 h 478"/>
                  <a:gd name="T4" fmla="*/ 80 w 213"/>
                  <a:gd name="T5" fmla="*/ 192 h 478"/>
                  <a:gd name="T6" fmla="*/ 106 w 213"/>
                  <a:gd name="T7" fmla="*/ 327 h 478"/>
                  <a:gd name="T8" fmla="*/ 213 w 213"/>
                  <a:gd name="T9" fmla="*/ 451 h 478"/>
                  <a:gd name="T10" fmla="*/ 97 w 213"/>
                  <a:gd name="T11" fmla="*/ 478 h 478"/>
                  <a:gd name="T12" fmla="*/ 30 w 213"/>
                  <a:gd name="T13" fmla="*/ 344 h 478"/>
                  <a:gd name="T14" fmla="*/ 0 w 213"/>
                  <a:gd name="T15" fmla="*/ 57 h 478"/>
                  <a:gd name="T16" fmla="*/ 24 w 213"/>
                  <a:gd name="T17" fmla="*/ 0 h 478"/>
                  <a:gd name="T18" fmla="*/ 24 w 213"/>
                  <a:gd name="T19" fmla="*/ 0 h 4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grpSp>
            <p:nvGrpSpPr>
              <p:cNvPr id="1150" name="Group 126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1056" name="Freeform 32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>
                    <a:gd name="T0" fmla="*/ 110 w 150"/>
                    <a:gd name="T1" fmla="*/ 0 h 173"/>
                    <a:gd name="T2" fmla="*/ 40 w 150"/>
                    <a:gd name="T3" fmla="*/ 66 h 173"/>
                    <a:gd name="T4" fmla="*/ 0 w 150"/>
                    <a:gd name="T5" fmla="*/ 173 h 173"/>
                    <a:gd name="T6" fmla="*/ 80 w 150"/>
                    <a:gd name="T7" fmla="*/ 160 h 173"/>
                    <a:gd name="T8" fmla="*/ 103 w 150"/>
                    <a:gd name="T9" fmla="*/ 84 h 173"/>
                    <a:gd name="T10" fmla="*/ 150 w 150"/>
                    <a:gd name="T11" fmla="*/ 27 h 173"/>
                    <a:gd name="T12" fmla="*/ 110 w 150"/>
                    <a:gd name="T13" fmla="*/ 0 h 173"/>
                    <a:gd name="T14" fmla="*/ 110 w 150"/>
                    <a:gd name="T15" fmla="*/ 0 h 1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069" name="Freeform 45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>
                    <a:gd name="T0" fmla="*/ 156 w 1684"/>
                    <a:gd name="T1" fmla="*/ 0 h 880"/>
                    <a:gd name="T2" fmla="*/ 63 w 1684"/>
                    <a:gd name="T3" fmla="*/ 52 h 880"/>
                    <a:gd name="T4" fmla="*/ 0 w 1684"/>
                    <a:gd name="T5" fmla="*/ 208 h 880"/>
                    <a:gd name="T6" fmla="*/ 67 w 1684"/>
                    <a:gd name="T7" fmla="*/ 358 h 880"/>
                    <a:gd name="T8" fmla="*/ 1182 w 1684"/>
                    <a:gd name="T9" fmla="*/ 867 h 880"/>
                    <a:gd name="T10" fmla="*/ 1422 w 1684"/>
                    <a:gd name="T11" fmla="*/ 835 h 880"/>
                    <a:gd name="T12" fmla="*/ 1616 w 1684"/>
                    <a:gd name="T13" fmla="*/ 880 h 880"/>
                    <a:gd name="T14" fmla="*/ 1684 w 1684"/>
                    <a:gd name="T15" fmla="*/ 808 h 880"/>
                    <a:gd name="T16" fmla="*/ 1502 w 1684"/>
                    <a:gd name="T17" fmla="*/ 664 h 880"/>
                    <a:gd name="T18" fmla="*/ 1428 w 1684"/>
                    <a:gd name="T19" fmla="*/ 512 h 880"/>
                    <a:gd name="T20" fmla="*/ 1369 w 1684"/>
                    <a:gd name="T21" fmla="*/ 527 h 880"/>
                    <a:gd name="T22" fmla="*/ 1439 w 1684"/>
                    <a:gd name="T23" fmla="*/ 664 h 880"/>
                    <a:gd name="T24" fmla="*/ 1578 w 1684"/>
                    <a:gd name="T25" fmla="*/ 810 h 880"/>
                    <a:gd name="T26" fmla="*/ 1413 w 1684"/>
                    <a:gd name="T27" fmla="*/ 787 h 880"/>
                    <a:gd name="T28" fmla="*/ 1219 w 1684"/>
                    <a:gd name="T29" fmla="*/ 814 h 880"/>
                    <a:gd name="T30" fmla="*/ 1255 w 1684"/>
                    <a:gd name="T31" fmla="*/ 650 h 880"/>
                    <a:gd name="T32" fmla="*/ 1338 w 1684"/>
                    <a:gd name="T33" fmla="*/ 538 h 880"/>
                    <a:gd name="T34" fmla="*/ 1241 w 1684"/>
                    <a:gd name="T35" fmla="*/ 552 h 880"/>
                    <a:gd name="T36" fmla="*/ 1165 w 1684"/>
                    <a:gd name="T37" fmla="*/ 658 h 880"/>
                    <a:gd name="T38" fmla="*/ 1139 w 1684"/>
                    <a:gd name="T39" fmla="*/ 791 h 880"/>
                    <a:gd name="T40" fmla="*/ 107 w 1684"/>
                    <a:gd name="T41" fmla="*/ 310 h 880"/>
                    <a:gd name="T42" fmla="*/ 80 w 1684"/>
                    <a:gd name="T43" fmla="*/ 215 h 880"/>
                    <a:gd name="T44" fmla="*/ 103 w 1684"/>
                    <a:gd name="T45" fmla="*/ 95 h 880"/>
                    <a:gd name="T46" fmla="*/ 217 w 1684"/>
                    <a:gd name="T47" fmla="*/ 0 h 880"/>
                    <a:gd name="T48" fmla="*/ 156 w 1684"/>
                    <a:gd name="T49" fmla="*/ 0 h 880"/>
                    <a:gd name="T50" fmla="*/ 156 w 1684"/>
                    <a:gd name="T51" fmla="*/ 0 h 8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071" name="Freeform 47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>
                    <a:gd name="T0" fmla="*/ 116 w 160"/>
                    <a:gd name="T1" fmla="*/ 0 h 335"/>
                    <a:gd name="T2" fmla="*/ 19 w 160"/>
                    <a:gd name="T3" fmla="*/ 106 h 335"/>
                    <a:gd name="T4" fmla="*/ 0 w 160"/>
                    <a:gd name="T5" fmla="*/ 230 h 335"/>
                    <a:gd name="T6" fmla="*/ 33 w 160"/>
                    <a:gd name="T7" fmla="*/ 314 h 335"/>
                    <a:gd name="T8" fmla="*/ 94 w 160"/>
                    <a:gd name="T9" fmla="*/ 335 h 335"/>
                    <a:gd name="T10" fmla="*/ 76 w 160"/>
                    <a:gd name="T11" fmla="*/ 154 h 335"/>
                    <a:gd name="T12" fmla="*/ 160 w 160"/>
                    <a:gd name="T13" fmla="*/ 17 h 335"/>
                    <a:gd name="T14" fmla="*/ 116 w 160"/>
                    <a:gd name="T15" fmla="*/ 0 h 335"/>
                    <a:gd name="T16" fmla="*/ 116 w 160"/>
                    <a:gd name="T17" fmla="*/ 0 h 3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072" name="Freeform 48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>
                    <a:gd name="T0" fmla="*/ 218 w 642"/>
                    <a:gd name="T1" fmla="*/ 896 h 1188"/>
                    <a:gd name="T2" fmla="*/ 0 w 642"/>
                    <a:gd name="T3" fmla="*/ 124 h 1188"/>
                    <a:gd name="T4" fmla="*/ 81 w 642"/>
                    <a:gd name="T5" fmla="*/ 38 h 1188"/>
                    <a:gd name="T6" fmla="*/ 258 w 642"/>
                    <a:gd name="T7" fmla="*/ 0 h 1188"/>
                    <a:gd name="T8" fmla="*/ 399 w 642"/>
                    <a:gd name="T9" fmla="*/ 57 h 1188"/>
                    <a:gd name="T10" fmla="*/ 642 w 642"/>
                    <a:gd name="T11" fmla="*/ 1188 h 1188"/>
                    <a:gd name="T12" fmla="*/ 555 w 642"/>
                    <a:gd name="T13" fmla="*/ 1091 h 1188"/>
                    <a:gd name="T14" fmla="*/ 355 w 642"/>
                    <a:gd name="T15" fmla="*/ 97 h 1188"/>
                    <a:gd name="T16" fmla="*/ 226 w 642"/>
                    <a:gd name="T17" fmla="*/ 61 h 1188"/>
                    <a:gd name="T18" fmla="*/ 119 w 642"/>
                    <a:gd name="T19" fmla="*/ 74 h 1188"/>
                    <a:gd name="T20" fmla="*/ 76 w 642"/>
                    <a:gd name="T21" fmla="*/ 141 h 1188"/>
                    <a:gd name="T22" fmla="*/ 306 w 642"/>
                    <a:gd name="T23" fmla="*/ 924 h 1188"/>
                    <a:gd name="T24" fmla="*/ 218 w 642"/>
                    <a:gd name="T25" fmla="*/ 896 h 1188"/>
                    <a:gd name="T26" fmla="*/ 218 w 642"/>
                    <a:gd name="T27" fmla="*/ 896 h 11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076" name="Freeform 52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>
                    <a:gd name="T0" fmla="*/ 0 w 192"/>
                    <a:gd name="T1" fmla="*/ 27 h 504"/>
                    <a:gd name="T2" fmla="*/ 76 w 192"/>
                    <a:gd name="T3" fmla="*/ 194 h 504"/>
                    <a:gd name="T4" fmla="*/ 113 w 192"/>
                    <a:gd name="T5" fmla="*/ 318 h 504"/>
                    <a:gd name="T6" fmla="*/ 116 w 192"/>
                    <a:gd name="T7" fmla="*/ 504 h 504"/>
                    <a:gd name="T8" fmla="*/ 192 w 192"/>
                    <a:gd name="T9" fmla="*/ 504 h 504"/>
                    <a:gd name="T10" fmla="*/ 187 w 192"/>
                    <a:gd name="T11" fmla="*/ 360 h 504"/>
                    <a:gd name="T12" fmla="*/ 162 w 192"/>
                    <a:gd name="T13" fmla="*/ 208 h 504"/>
                    <a:gd name="T14" fmla="*/ 99 w 192"/>
                    <a:gd name="T15" fmla="*/ 59 h 504"/>
                    <a:gd name="T16" fmla="*/ 63 w 192"/>
                    <a:gd name="T17" fmla="*/ 0 h 504"/>
                    <a:gd name="T18" fmla="*/ 0 w 192"/>
                    <a:gd name="T19" fmla="*/ 27 h 504"/>
                    <a:gd name="T20" fmla="*/ 0 w 192"/>
                    <a:gd name="T21" fmla="*/ 27 h 5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078" name="Freeform 54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>
                    <a:gd name="T0" fmla="*/ 297 w 390"/>
                    <a:gd name="T1" fmla="*/ 0 h 269"/>
                    <a:gd name="T2" fmla="*/ 257 w 390"/>
                    <a:gd name="T3" fmla="*/ 17 h 269"/>
                    <a:gd name="T4" fmla="*/ 253 w 390"/>
                    <a:gd name="T5" fmla="*/ 66 h 269"/>
                    <a:gd name="T6" fmla="*/ 0 w 390"/>
                    <a:gd name="T7" fmla="*/ 169 h 269"/>
                    <a:gd name="T8" fmla="*/ 0 w 390"/>
                    <a:gd name="T9" fmla="*/ 222 h 269"/>
                    <a:gd name="T10" fmla="*/ 284 w 390"/>
                    <a:gd name="T11" fmla="*/ 226 h 269"/>
                    <a:gd name="T12" fmla="*/ 320 w 390"/>
                    <a:gd name="T13" fmla="*/ 269 h 269"/>
                    <a:gd name="T14" fmla="*/ 390 w 390"/>
                    <a:gd name="T15" fmla="*/ 266 h 269"/>
                    <a:gd name="T16" fmla="*/ 383 w 390"/>
                    <a:gd name="T17" fmla="*/ 190 h 269"/>
                    <a:gd name="T18" fmla="*/ 116 w 390"/>
                    <a:gd name="T19" fmla="*/ 176 h 269"/>
                    <a:gd name="T20" fmla="*/ 333 w 390"/>
                    <a:gd name="T21" fmla="*/ 89 h 269"/>
                    <a:gd name="T22" fmla="*/ 297 w 390"/>
                    <a:gd name="T23" fmla="*/ 0 h 269"/>
                    <a:gd name="T24" fmla="*/ 297 w 390"/>
                    <a:gd name="T25" fmla="*/ 0 h 2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079" name="Freeform 55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>
                    <a:gd name="T0" fmla="*/ 0 w 941"/>
                    <a:gd name="T1" fmla="*/ 131 h 424"/>
                    <a:gd name="T2" fmla="*/ 863 w 941"/>
                    <a:gd name="T3" fmla="*/ 0 h 424"/>
                    <a:gd name="T4" fmla="*/ 926 w 941"/>
                    <a:gd name="T5" fmla="*/ 78 h 424"/>
                    <a:gd name="T6" fmla="*/ 941 w 941"/>
                    <a:gd name="T7" fmla="*/ 181 h 424"/>
                    <a:gd name="T8" fmla="*/ 903 w 941"/>
                    <a:gd name="T9" fmla="*/ 282 h 424"/>
                    <a:gd name="T10" fmla="*/ 57 w 941"/>
                    <a:gd name="T11" fmla="*/ 424 h 424"/>
                    <a:gd name="T12" fmla="*/ 53 w 941"/>
                    <a:gd name="T13" fmla="*/ 384 h 424"/>
                    <a:gd name="T14" fmla="*/ 863 w 941"/>
                    <a:gd name="T15" fmla="*/ 242 h 424"/>
                    <a:gd name="T16" fmla="*/ 893 w 941"/>
                    <a:gd name="T17" fmla="*/ 145 h 424"/>
                    <a:gd name="T18" fmla="*/ 840 w 941"/>
                    <a:gd name="T19" fmla="*/ 57 h 424"/>
                    <a:gd name="T20" fmla="*/ 0 w 941"/>
                    <a:gd name="T21" fmla="*/ 185 h 424"/>
                    <a:gd name="T22" fmla="*/ 0 w 941"/>
                    <a:gd name="T23" fmla="*/ 131 h 424"/>
                    <a:gd name="T24" fmla="*/ 0 w 941"/>
                    <a:gd name="T25" fmla="*/ 131 h 4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081" name="Freeform 57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>
                    <a:gd name="T0" fmla="*/ 0 w 488"/>
                    <a:gd name="T1" fmla="*/ 126 h 173"/>
                    <a:gd name="T2" fmla="*/ 66 w 488"/>
                    <a:gd name="T3" fmla="*/ 173 h 173"/>
                    <a:gd name="T4" fmla="*/ 222 w 488"/>
                    <a:gd name="T5" fmla="*/ 166 h 173"/>
                    <a:gd name="T6" fmla="*/ 418 w 488"/>
                    <a:gd name="T7" fmla="*/ 116 h 173"/>
                    <a:gd name="T8" fmla="*/ 488 w 488"/>
                    <a:gd name="T9" fmla="*/ 42 h 173"/>
                    <a:gd name="T10" fmla="*/ 443 w 488"/>
                    <a:gd name="T11" fmla="*/ 2 h 173"/>
                    <a:gd name="T12" fmla="*/ 253 w 488"/>
                    <a:gd name="T13" fmla="*/ 0 h 173"/>
                    <a:gd name="T14" fmla="*/ 110 w 488"/>
                    <a:gd name="T15" fmla="*/ 12 h 173"/>
                    <a:gd name="T16" fmla="*/ 15 w 488"/>
                    <a:gd name="T17" fmla="*/ 76 h 173"/>
                    <a:gd name="T18" fmla="*/ 112 w 488"/>
                    <a:gd name="T19" fmla="*/ 95 h 173"/>
                    <a:gd name="T20" fmla="*/ 275 w 488"/>
                    <a:gd name="T21" fmla="*/ 53 h 173"/>
                    <a:gd name="T22" fmla="*/ 416 w 488"/>
                    <a:gd name="T23" fmla="*/ 53 h 173"/>
                    <a:gd name="T24" fmla="*/ 268 w 488"/>
                    <a:gd name="T25" fmla="*/ 110 h 173"/>
                    <a:gd name="T26" fmla="*/ 142 w 488"/>
                    <a:gd name="T27" fmla="*/ 126 h 173"/>
                    <a:gd name="T28" fmla="*/ 0 w 488"/>
                    <a:gd name="T29" fmla="*/ 126 h 173"/>
                    <a:gd name="T30" fmla="*/ 0 w 488"/>
                    <a:gd name="T31" fmla="*/ 126 h 1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</p:grpSp>
      </p:grpSp>
      <p:grpSp>
        <p:nvGrpSpPr>
          <p:cNvPr id="1160" name="Group 136"/>
          <p:cNvGrpSpPr>
            <a:grpSpLocks/>
          </p:cNvGrpSpPr>
          <p:nvPr/>
        </p:nvGrpSpPr>
        <p:grpSpPr bwMode="auto"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1052" name="Freeform 2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>
                <a:gd name="T0" fmla="*/ 692 w 772"/>
                <a:gd name="T1" fmla="*/ 3156 h 3266"/>
                <a:gd name="T2" fmla="*/ 380 w 772"/>
                <a:gd name="T3" fmla="*/ 2945 h 3266"/>
                <a:gd name="T4" fmla="*/ 319 w 772"/>
                <a:gd name="T5" fmla="*/ 2783 h 3266"/>
                <a:gd name="T6" fmla="*/ 371 w 772"/>
                <a:gd name="T7" fmla="*/ 2542 h 3266"/>
                <a:gd name="T8" fmla="*/ 591 w 772"/>
                <a:gd name="T9" fmla="*/ 2251 h 3266"/>
                <a:gd name="T10" fmla="*/ 641 w 772"/>
                <a:gd name="T11" fmla="*/ 2070 h 3266"/>
                <a:gd name="T12" fmla="*/ 591 w 772"/>
                <a:gd name="T13" fmla="*/ 1948 h 3266"/>
                <a:gd name="T14" fmla="*/ 401 w 772"/>
                <a:gd name="T15" fmla="*/ 1859 h 3266"/>
                <a:gd name="T16" fmla="*/ 361 w 772"/>
                <a:gd name="T17" fmla="*/ 1747 h 3266"/>
                <a:gd name="T18" fmla="*/ 430 w 772"/>
                <a:gd name="T19" fmla="*/ 1587 h 3266"/>
                <a:gd name="T20" fmla="*/ 741 w 772"/>
                <a:gd name="T21" fmla="*/ 1156 h 3266"/>
                <a:gd name="T22" fmla="*/ 772 w 772"/>
                <a:gd name="T23" fmla="*/ 945 h 3266"/>
                <a:gd name="T24" fmla="*/ 692 w 772"/>
                <a:gd name="T25" fmla="*/ 713 h 3266"/>
                <a:gd name="T26" fmla="*/ 430 w 772"/>
                <a:gd name="T27" fmla="*/ 603 h 3266"/>
                <a:gd name="T28" fmla="*/ 200 w 772"/>
                <a:gd name="T29" fmla="*/ 422 h 3266"/>
                <a:gd name="T30" fmla="*/ 0 w 772"/>
                <a:gd name="T31" fmla="*/ 0 h 3266"/>
                <a:gd name="T32" fmla="*/ 29 w 772"/>
                <a:gd name="T33" fmla="*/ 382 h 3266"/>
                <a:gd name="T34" fmla="*/ 179 w 772"/>
                <a:gd name="T35" fmla="*/ 612 h 3266"/>
                <a:gd name="T36" fmla="*/ 380 w 772"/>
                <a:gd name="T37" fmla="*/ 753 h 3266"/>
                <a:gd name="T38" fmla="*/ 601 w 772"/>
                <a:gd name="T39" fmla="*/ 833 h 3266"/>
                <a:gd name="T40" fmla="*/ 612 w 772"/>
                <a:gd name="T41" fmla="*/ 1044 h 3266"/>
                <a:gd name="T42" fmla="*/ 500 w 772"/>
                <a:gd name="T43" fmla="*/ 1266 h 3266"/>
                <a:gd name="T44" fmla="*/ 240 w 772"/>
                <a:gd name="T45" fmla="*/ 1658 h 3266"/>
                <a:gd name="T46" fmla="*/ 230 w 772"/>
                <a:gd name="T47" fmla="*/ 1909 h 3266"/>
                <a:gd name="T48" fmla="*/ 471 w 772"/>
                <a:gd name="T49" fmla="*/ 2049 h 3266"/>
                <a:gd name="T50" fmla="*/ 460 w 772"/>
                <a:gd name="T51" fmla="*/ 2180 h 3266"/>
                <a:gd name="T52" fmla="*/ 249 w 772"/>
                <a:gd name="T53" fmla="*/ 2452 h 3266"/>
                <a:gd name="T54" fmla="*/ 160 w 772"/>
                <a:gd name="T55" fmla="*/ 2713 h 3266"/>
                <a:gd name="T56" fmla="*/ 240 w 772"/>
                <a:gd name="T57" fmla="*/ 2994 h 3266"/>
                <a:gd name="T58" fmla="*/ 430 w 772"/>
                <a:gd name="T59" fmla="*/ 3144 h 3266"/>
                <a:gd name="T60" fmla="*/ 671 w 772"/>
                <a:gd name="T61" fmla="*/ 3266 h 3266"/>
                <a:gd name="T62" fmla="*/ 692 w 772"/>
                <a:gd name="T63" fmla="*/ 3156 h 3266"/>
                <a:gd name="T64" fmla="*/ 692 w 772"/>
                <a:gd name="T65" fmla="*/ 3156 h 3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83" name="Freeform 5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>
                <a:gd name="T0" fmla="*/ 692 w 772"/>
                <a:gd name="T1" fmla="*/ 3156 h 3266"/>
                <a:gd name="T2" fmla="*/ 380 w 772"/>
                <a:gd name="T3" fmla="*/ 2945 h 3266"/>
                <a:gd name="T4" fmla="*/ 319 w 772"/>
                <a:gd name="T5" fmla="*/ 2783 h 3266"/>
                <a:gd name="T6" fmla="*/ 371 w 772"/>
                <a:gd name="T7" fmla="*/ 2542 h 3266"/>
                <a:gd name="T8" fmla="*/ 591 w 772"/>
                <a:gd name="T9" fmla="*/ 2251 h 3266"/>
                <a:gd name="T10" fmla="*/ 641 w 772"/>
                <a:gd name="T11" fmla="*/ 2070 h 3266"/>
                <a:gd name="T12" fmla="*/ 591 w 772"/>
                <a:gd name="T13" fmla="*/ 1948 h 3266"/>
                <a:gd name="T14" fmla="*/ 401 w 772"/>
                <a:gd name="T15" fmla="*/ 1859 h 3266"/>
                <a:gd name="T16" fmla="*/ 361 w 772"/>
                <a:gd name="T17" fmla="*/ 1747 h 3266"/>
                <a:gd name="T18" fmla="*/ 430 w 772"/>
                <a:gd name="T19" fmla="*/ 1587 h 3266"/>
                <a:gd name="T20" fmla="*/ 741 w 772"/>
                <a:gd name="T21" fmla="*/ 1156 h 3266"/>
                <a:gd name="T22" fmla="*/ 772 w 772"/>
                <a:gd name="T23" fmla="*/ 945 h 3266"/>
                <a:gd name="T24" fmla="*/ 692 w 772"/>
                <a:gd name="T25" fmla="*/ 713 h 3266"/>
                <a:gd name="T26" fmla="*/ 430 w 772"/>
                <a:gd name="T27" fmla="*/ 603 h 3266"/>
                <a:gd name="T28" fmla="*/ 200 w 772"/>
                <a:gd name="T29" fmla="*/ 422 h 3266"/>
                <a:gd name="T30" fmla="*/ 0 w 772"/>
                <a:gd name="T31" fmla="*/ 0 h 3266"/>
                <a:gd name="T32" fmla="*/ 29 w 772"/>
                <a:gd name="T33" fmla="*/ 382 h 3266"/>
                <a:gd name="T34" fmla="*/ 179 w 772"/>
                <a:gd name="T35" fmla="*/ 612 h 3266"/>
                <a:gd name="T36" fmla="*/ 380 w 772"/>
                <a:gd name="T37" fmla="*/ 753 h 3266"/>
                <a:gd name="T38" fmla="*/ 601 w 772"/>
                <a:gd name="T39" fmla="*/ 833 h 3266"/>
                <a:gd name="T40" fmla="*/ 612 w 772"/>
                <a:gd name="T41" fmla="*/ 1044 h 3266"/>
                <a:gd name="T42" fmla="*/ 500 w 772"/>
                <a:gd name="T43" fmla="*/ 1266 h 3266"/>
                <a:gd name="T44" fmla="*/ 240 w 772"/>
                <a:gd name="T45" fmla="*/ 1658 h 3266"/>
                <a:gd name="T46" fmla="*/ 230 w 772"/>
                <a:gd name="T47" fmla="*/ 1909 h 3266"/>
                <a:gd name="T48" fmla="*/ 471 w 772"/>
                <a:gd name="T49" fmla="*/ 2049 h 3266"/>
                <a:gd name="T50" fmla="*/ 460 w 772"/>
                <a:gd name="T51" fmla="*/ 2180 h 3266"/>
                <a:gd name="T52" fmla="*/ 249 w 772"/>
                <a:gd name="T53" fmla="*/ 2452 h 3266"/>
                <a:gd name="T54" fmla="*/ 160 w 772"/>
                <a:gd name="T55" fmla="*/ 2713 h 3266"/>
                <a:gd name="T56" fmla="*/ 240 w 772"/>
                <a:gd name="T57" fmla="*/ 2994 h 3266"/>
                <a:gd name="T58" fmla="*/ 430 w 772"/>
                <a:gd name="T59" fmla="*/ 3144 h 3266"/>
                <a:gd name="T60" fmla="*/ 671 w 772"/>
                <a:gd name="T61" fmla="*/ 3266 h 3266"/>
                <a:gd name="T62" fmla="*/ 692 w 772"/>
                <a:gd name="T63" fmla="*/ 3156 h 3266"/>
                <a:gd name="T64" fmla="*/ 692 w 772"/>
                <a:gd name="T65" fmla="*/ 3156 h 3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1165" name="Group 141"/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1156" name="Group 132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1054" name="Freeform 30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>
                  <a:gd name="T0" fmla="*/ 123 w 245"/>
                  <a:gd name="T1" fmla="*/ 9 h 806"/>
                  <a:gd name="T2" fmla="*/ 131 w 245"/>
                  <a:gd name="T3" fmla="*/ 342 h 806"/>
                  <a:gd name="T4" fmla="*/ 0 w 245"/>
                  <a:gd name="T5" fmla="*/ 806 h 806"/>
                  <a:gd name="T6" fmla="*/ 79 w 245"/>
                  <a:gd name="T7" fmla="*/ 789 h 806"/>
                  <a:gd name="T8" fmla="*/ 218 w 245"/>
                  <a:gd name="T9" fmla="*/ 376 h 806"/>
                  <a:gd name="T10" fmla="*/ 245 w 245"/>
                  <a:gd name="T11" fmla="*/ 0 h 806"/>
                  <a:gd name="T12" fmla="*/ 123 w 245"/>
                  <a:gd name="T13" fmla="*/ 9 h 806"/>
                  <a:gd name="T14" fmla="*/ 123 w 245"/>
                  <a:gd name="T15" fmla="*/ 9 h 8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grpSp>
            <p:nvGrpSpPr>
              <p:cNvPr id="1155" name="Group 131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1055" name="Freeform 31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>
                    <a:gd name="T0" fmla="*/ 0 w 604"/>
                    <a:gd name="T1" fmla="*/ 0 h 349"/>
                    <a:gd name="T2" fmla="*/ 298 w 604"/>
                    <a:gd name="T3" fmla="*/ 184 h 349"/>
                    <a:gd name="T4" fmla="*/ 500 w 604"/>
                    <a:gd name="T5" fmla="*/ 349 h 349"/>
                    <a:gd name="T6" fmla="*/ 604 w 604"/>
                    <a:gd name="T7" fmla="*/ 140 h 349"/>
                    <a:gd name="T8" fmla="*/ 359 w 604"/>
                    <a:gd name="T9" fmla="*/ 9 h 349"/>
                    <a:gd name="T10" fmla="*/ 464 w 604"/>
                    <a:gd name="T11" fmla="*/ 184 h 349"/>
                    <a:gd name="T12" fmla="*/ 131 w 604"/>
                    <a:gd name="T13" fmla="*/ 17 h 349"/>
                    <a:gd name="T14" fmla="*/ 0 w 604"/>
                    <a:gd name="T15" fmla="*/ 0 h 349"/>
                    <a:gd name="T16" fmla="*/ 0 w 604"/>
                    <a:gd name="T17" fmla="*/ 0 h 3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062" name="Freeform 38"/>
                <p:cNvSpPr>
                  <a:spLocks/>
                </p:cNvSpPr>
                <p:nvPr userDrawn="1"/>
              </p:nvSpPr>
              <p:spPr bwMode="auto">
                <a:xfrm rot="-3172564">
                  <a:off x="5048" y="332"/>
                  <a:ext cx="269" cy="438"/>
                </a:xfrm>
                <a:custGeom>
                  <a:avLst/>
                  <a:gdLst>
                    <a:gd name="T0" fmla="*/ 741 w 1064"/>
                    <a:gd name="T1" fmla="*/ 129 h 1230"/>
                    <a:gd name="T2" fmla="*/ 485 w 1064"/>
                    <a:gd name="T3" fmla="*/ 352 h 1230"/>
                    <a:gd name="T4" fmla="*/ 163 w 1064"/>
                    <a:gd name="T5" fmla="*/ 762 h 1230"/>
                    <a:gd name="T6" fmla="*/ 0 w 1064"/>
                    <a:gd name="T7" fmla="*/ 1101 h 1230"/>
                    <a:gd name="T8" fmla="*/ 59 w 1064"/>
                    <a:gd name="T9" fmla="*/ 1230 h 1230"/>
                    <a:gd name="T10" fmla="*/ 262 w 1064"/>
                    <a:gd name="T11" fmla="*/ 1201 h 1230"/>
                    <a:gd name="T12" fmla="*/ 578 w 1064"/>
                    <a:gd name="T13" fmla="*/ 914 h 1230"/>
                    <a:gd name="T14" fmla="*/ 876 w 1064"/>
                    <a:gd name="T15" fmla="*/ 534 h 1230"/>
                    <a:gd name="T16" fmla="*/ 1034 w 1064"/>
                    <a:gd name="T17" fmla="*/ 270 h 1230"/>
                    <a:gd name="T18" fmla="*/ 1064 w 1064"/>
                    <a:gd name="T19" fmla="*/ 84 h 1230"/>
                    <a:gd name="T20" fmla="*/ 977 w 1064"/>
                    <a:gd name="T21" fmla="*/ 0 h 1230"/>
                    <a:gd name="T22" fmla="*/ 836 w 1064"/>
                    <a:gd name="T23" fmla="*/ 65 h 1230"/>
                    <a:gd name="T24" fmla="*/ 969 w 1064"/>
                    <a:gd name="T25" fmla="*/ 107 h 1230"/>
                    <a:gd name="T26" fmla="*/ 876 w 1064"/>
                    <a:gd name="T27" fmla="*/ 352 h 1230"/>
                    <a:gd name="T28" fmla="*/ 690 w 1064"/>
                    <a:gd name="T29" fmla="*/ 656 h 1230"/>
                    <a:gd name="T30" fmla="*/ 350 w 1064"/>
                    <a:gd name="T31" fmla="*/ 1008 h 1230"/>
                    <a:gd name="T32" fmla="*/ 116 w 1064"/>
                    <a:gd name="T33" fmla="*/ 1114 h 1230"/>
                    <a:gd name="T34" fmla="*/ 135 w 1064"/>
                    <a:gd name="T35" fmla="*/ 943 h 1230"/>
                    <a:gd name="T36" fmla="*/ 437 w 1064"/>
                    <a:gd name="T37" fmla="*/ 504 h 1230"/>
                    <a:gd name="T38" fmla="*/ 831 w 1064"/>
                    <a:gd name="T39" fmla="*/ 118 h 1230"/>
                    <a:gd name="T40" fmla="*/ 741 w 1064"/>
                    <a:gd name="T41" fmla="*/ 129 h 1230"/>
                    <a:gd name="T42" fmla="*/ 741 w 1064"/>
                    <a:gd name="T43" fmla="*/ 129 h 12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063" name="Freeform 39"/>
                <p:cNvSpPr>
                  <a:spLocks/>
                </p:cNvSpPr>
                <p:nvPr userDrawn="1"/>
              </p:nvSpPr>
              <p:spPr bwMode="auto">
                <a:xfrm rot="-3172564">
                  <a:off x="4858" y="182"/>
                  <a:ext cx="505" cy="898"/>
                </a:xfrm>
                <a:custGeom>
                  <a:avLst/>
                  <a:gdLst>
                    <a:gd name="T0" fmla="*/ 1941 w 2002"/>
                    <a:gd name="T1" fmla="*/ 0 h 2521"/>
                    <a:gd name="T2" fmla="*/ 0 w 2002"/>
                    <a:gd name="T3" fmla="*/ 2521 h 2521"/>
                    <a:gd name="T4" fmla="*/ 192 w 2002"/>
                    <a:gd name="T5" fmla="*/ 2450 h 2521"/>
                    <a:gd name="T6" fmla="*/ 2002 w 2002"/>
                    <a:gd name="T7" fmla="*/ 61 h 2521"/>
                    <a:gd name="T8" fmla="*/ 1941 w 2002"/>
                    <a:gd name="T9" fmla="*/ 0 h 2521"/>
                    <a:gd name="T10" fmla="*/ 1941 w 2002"/>
                    <a:gd name="T11" fmla="*/ 0 h 25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064" name="Freeform 40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>
                    <a:gd name="T0" fmla="*/ 95 w 3007"/>
                    <a:gd name="T1" fmla="*/ 2844 h 3771"/>
                    <a:gd name="T2" fmla="*/ 394 w 3007"/>
                    <a:gd name="T3" fmla="*/ 2834 h 3771"/>
                    <a:gd name="T4" fmla="*/ 821 w 3007"/>
                    <a:gd name="T5" fmla="*/ 3009 h 3771"/>
                    <a:gd name="T6" fmla="*/ 681 w 3007"/>
                    <a:gd name="T7" fmla="*/ 2817 h 3771"/>
                    <a:gd name="T8" fmla="*/ 367 w 3007"/>
                    <a:gd name="T9" fmla="*/ 2703 h 3771"/>
                    <a:gd name="T10" fmla="*/ 637 w 3007"/>
                    <a:gd name="T11" fmla="*/ 2720 h 3771"/>
                    <a:gd name="T12" fmla="*/ 979 w 3007"/>
                    <a:gd name="T13" fmla="*/ 2870 h 3771"/>
                    <a:gd name="T14" fmla="*/ 2859 w 3007"/>
                    <a:gd name="T15" fmla="*/ 420 h 3771"/>
                    <a:gd name="T16" fmla="*/ 2578 w 3007"/>
                    <a:gd name="T17" fmla="*/ 148 h 3771"/>
                    <a:gd name="T18" fmla="*/ 2308 w 3007"/>
                    <a:gd name="T19" fmla="*/ 0 h 3771"/>
                    <a:gd name="T20" fmla="*/ 2692 w 3007"/>
                    <a:gd name="T21" fmla="*/ 78 h 3771"/>
                    <a:gd name="T22" fmla="*/ 3007 w 3007"/>
                    <a:gd name="T23" fmla="*/ 428 h 3771"/>
                    <a:gd name="T24" fmla="*/ 831 w 3007"/>
                    <a:gd name="T25" fmla="*/ 3273 h 3771"/>
                    <a:gd name="T26" fmla="*/ 481 w 3007"/>
                    <a:gd name="T27" fmla="*/ 3412 h 3771"/>
                    <a:gd name="T28" fmla="*/ 105 w 3007"/>
                    <a:gd name="T29" fmla="*/ 3771 h 3771"/>
                    <a:gd name="T30" fmla="*/ 0 w 3007"/>
                    <a:gd name="T31" fmla="*/ 3667 h 3771"/>
                    <a:gd name="T32" fmla="*/ 131 w 3007"/>
                    <a:gd name="T33" fmla="*/ 3631 h 3771"/>
                    <a:gd name="T34" fmla="*/ 376 w 3007"/>
                    <a:gd name="T35" fmla="*/ 3385 h 3771"/>
                    <a:gd name="T36" fmla="*/ 165 w 3007"/>
                    <a:gd name="T37" fmla="*/ 3273 h 3771"/>
                    <a:gd name="T38" fmla="*/ 165 w 3007"/>
                    <a:gd name="T39" fmla="*/ 3176 h 3771"/>
                    <a:gd name="T40" fmla="*/ 411 w 3007"/>
                    <a:gd name="T41" fmla="*/ 3298 h 3771"/>
                    <a:gd name="T42" fmla="*/ 411 w 3007"/>
                    <a:gd name="T43" fmla="*/ 3186 h 3771"/>
                    <a:gd name="T44" fmla="*/ 603 w 3007"/>
                    <a:gd name="T45" fmla="*/ 3220 h 3771"/>
                    <a:gd name="T46" fmla="*/ 428 w 3007"/>
                    <a:gd name="T47" fmla="*/ 3079 h 3771"/>
                    <a:gd name="T48" fmla="*/ 629 w 3007"/>
                    <a:gd name="T49" fmla="*/ 3062 h 3771"/>
                    <a:gd name="T50" fmla="*/ 95 w 3007"/>
                    <a:gd name="T51" fmla="*/ 2844 h 3771"/>
                    <a:gd name="T52" fmla="*/ 95 w 3007"/>
                    <a:gd name="T53" fmla="*/ 2844 h 37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065" name="Freeform 41"/>
                <p:cNvSpPr>
                  <a:spLocks/>
                </p:cNvSpPr>
                <p:nvPr userDrawn="1"/>
              </p:nvSpPr>
              <p:spPr bwMode="auto">
                <a:xfrm rot="-3172564">
                  <a:off x="5297" y="897"/>
                  <a:ext cx="169" cy="122"/>
                </a:xfrm>
                <a:custGeom>
                  <a:avLst/>
                  <a:gdLst>
                    <a:gd name="T0" fmla="*/ 0 w 673"/>
                    <a:gd name="T1" fmla="*/ 80 h 342"/>
                    <a:gd name="T2" fmla="*/ 255 w 673"/>
                    <a:gd name="T3" fmla="*/ 106 h 342"/>
                    <a:gd name="T4" fmla="*/ 639 w 673"/>
                    <a:gd name="T5" fmla="*/ 342 h 342"/>
                    <a:gd name="T6" fmla="*/ 673 w 673"/>
                    <a:gd name="T7" fmla="*/ 289 h 342"/>
                    <a:gd name="T8" fmla="*/ 447 w 673"/>
                    <a:gd name="T9" fmla="*/ 114 h 342"/>
                    <a:gd name="T10" fmla="*/ 26 w 673"/>
                    <a:gd name="T11" fmla="*/ 0 h 342"/>
                    <a:gd name="T12" fmla="*/ 0 w 673"/>
                    <a:gd name="T13" fmla="*/ 80 h 342"/>
                    <a:gd name="T14" fmla="*/ 0 w 673"/>
                    <a:gd name="T15" fmla="*/ 80 h 3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066" name="Freeform 42"/>
                <p:cNvSpPr>
                  <a:spLocks/>
                </p:cNvSpPr>
                <p:nvPr userDrawn="1"/>
              </p:nvSpPr>
              <p:spPr bwMode="auto">
                <a:xfrm rot="-3172564">
                  <a:off x="5253" y="806"/>
                  <a:ext cx="181" cy="144"/>
                </a:xfrm>
                <a:custGeom>
                  <a:avLst/>
                  <a:gdLst>
                    <a:gd name="T0" fmla="*/ 0 w 716"/>
                    <a:gd name="T1" fmla="*/ 78 h 403"/>
                    <a:gd name="T2" fmla="*/ 340 w 716"/>
                    <a:gd name="T3" fmla="*/ 148 h 403"/>
                    <a:gd name="T4" fmla="*/ 638 w 716"/>
                    <a:gd name="T5" fmla="*/ 403 h 403"/>
                    <a:gd name="T6" fmla="*/ 716 w 716"/>
                    <a:gd name="T7" fmla="*/ 296 h 403"/>
                    <a:gd name="T8" fmla="*/ 420 w 716"/>
                    <a:gd name="T9" fmla="*/ 114 h 403"/>
                    <a:gd name="T10" fmla="*/ 70 w 716"/>
                    <a:gd name="T11" fmla="*/ 0 h 403"/>
                    <a:gd name="T12" fmla="*/ 0 w 716"/>
                    <a:gd name="T13" fmla="*/ 78 h 403"/>
                    <a:gd name="T14" fmla="*/ 0 w 716"/>
                    <a:gd name="T15" fmla="*/ 78 h 4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067" name="Freeform 43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>
                    <a:gd name="T0" fmla="*/ 0 w 717"/>
                    <a:gd name="T1" fmla="*/ 78 h 411"/>
                    <a:gd name="T2" fmla="*/ 316 w 717"/>
                    <a:gd name="T3" fmla="*/ 139 h 411"/>
                    <a:gd name="T4" fmla="*/ 649 w 717"/>
                    <a:gd name="T5" fmla="*/ 411 h 411"/>
                    <a:gd name="T6" fmla="*/ 717 w 717"/>
                    <a:gd name="T7" fmla="*/ 314 h 411"/>
                    <a:gd name="T8" fmla="*/ 394 w 717"/>
                    <a:gd name="T9" fmla="*/ 87 h 411"/>
                    <a:gd name="T10" fmla="*/ 54 w 717"/>
                    <a:gd name="T11" fmla="*/ 0 h 411"/>
                    <a:gd name="T12" fmla="*/ 0 w 717"/>
                    <a:gd name="T13" fmla="*/ 78 h 411"/>
                    <a:gd name="T14" fmla="*/ 0 w 717"/>
                    <a:gd name="T15" fmla="*/ 78 h 4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068" name="Freeform 44"/>
                <p:cNvSpPr>
                  <a:spLocks/>
                </p:cNvSpPr>
                <p:nvPr userDrawn="1"/>
              </p:nvSpPr>
              <p:spPr bwMode="auto">
                <a:xfrm rot="-3172564">
                  <a:off x="4948" y="142"/>
                  <a:ext cx="179" cy="138"/>
                </a:xfrm>
                <a:custGeom>
                  <a:avLst/>
                  <a:gdLst>
                    <a:gd name="T0" fmla="*/ 0 w 709"/>
                    <a:gd name="T1" fmla="*/ 88 h 386"/>
                    <a:gd name="T2" fmla="*/ 272 w 709"/>
                    <a:gd name="T3" fmla="*/ 131 h 386"/>
                    <a:gd name="T4" fmla="*/ 665 w 709"/>
                    <a:gd name="T5" fmla="*/ 386 h 386"/>
                    <a:gd name="T6" fmla="*/ 709 w 709"/>
                    <a:gd name="T7" fmla="*/ 308 h 386"/>
                    <a:gd name="T8" fmla="*/ 306 w 709"/>
                    <a:gd name="T9" fmla="*/ 53 h 386"/>
                    <a:gd name="T10" fmla="*/ 43 w 709"/>
                    <a:gd name="T11" fmla="*/ 0 h 386"/>
                    <a:gd name="T12" fmla="*/ 0 w 709"/>
                    <a:gd name="T13" fmla="*/ 88 h 386"/>
                    <a:gd name="T14" fmla="*/ 0 w 709"/>
                    <a:gd name="T15" fmla="*/ 88 h 3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</p:grpSp>
        <p:sp>
          <p:nvSpPr>
            <p:cNvPr id="1164" name="Line 140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charset="0"/>
          <a:ea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charset="0"/>
          <a:ea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charset="0"/>
          <a:ea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charset="0"/>
          <a:ea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charset="0"/>
          <a:ea typeface="ＭＳ Ｐゴシック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charset="0"/>
          <a:ea typeface="ＭＳ Ｐゴシック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charset="0"/>
          <a:ea typeface="ＭＳ Ｐゴシック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charset="0"/>
          <a:ea typeface="ＭＳ Ｐゴシック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youtu.be/FVSfVhvZmM0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DOUGHNUTS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89684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188368"/>
          </a:xfrm>
        </p:spPr>
        <p:txBody>
          <a:bodyPr/>
          <a:lstStyle/>
          <a:p>
            <a:r>
              <a:rPr lang="en-US" dirty="0" smtClean="0"/>
              <a:t>Brain Reward Pathway</a:t>
            </a:r>
            <a:endParaRPr lang="en-US" dirty="0"/>
          </a:p>
        </p:txBody>
      </p:sp>
      <p:pic>
        <p:nvPicPr>
          <p:cNvPr id="4" name="Content Placeholder 3" descr="image2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4713" r="-34713"/>
          <a:stretch/>
        </p:blipFill>
        <p:spPr/>
      </p:pic>
    </p:spTree>
    <p:extLst>
      <p:ext uri="{BB962C8B-B14F-4D97-AF65-F5344CB8AC3E}">
        <p14:creationId xmlns:p14="http://schemas.microsoft.com/office/powerpoint/2010/main" val="18691199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68760"/>
            <a:ext cx="7696200" cy="4217640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pPr marL="914400" lvl="2" indent="0">
              <a:buNone/>
            </a:pPr>
            <a:r>
              <a:rPr lang="en-US" dirty="0" smtClean="0"/>
              <a:t>        </a:t>
            </a:r>
            <a:r>
              <a:rPr lang="en-US" sz="3600" dirty="0" smtClean="0"/>
              <a:t>Maladaptive Behavior</a:t>
            </a:r>
          </a:p>
          <a:p>
            <a:pPr marL="914400" lvl="2" indent="0">
              <a:buNone/>
            </a:pPr>
            <a:endParaRPr lang="en-US" sz="3600" dirty="0"/>
          </a:p>
          <a:p>
            <a:pPr marL="914400" lvl="2" indent="0">
              <a:buNone/>
            </a:pPr>
            <a:r>
              <a:rPr lang="en-US" dirty="0" smtClean="0"/>
              <a:t>   (Substance Use Disorders/Addiction)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89541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188368"/>
          </a:xfrm>
        </p:spPr>
        <p:txBody>
          <a:bodyPr/>
          <a:lstStyle/>
          <a:p>
            <a:r>
              <a:rPr lang="en-US" dirty="0" smtClean="0"/>
              <a:t>Brain Reward Pathway</a:t>
            </a:r>
            <a:endParaRPr lang="en-US" dirty="0"/>
          </a:p>
        </p:txBody>
      </p:sp>
      <p:pic>
        <p:nvPicPr>
          <p:cNvPr id="4" name="Content Placeholder 3" descr="image2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4713" r="-34713"/>
          <a:stretch/>
        </p:blipFill>
        <p:spPr/>
      </p:pic>
    </p:spTree>
    <p:extLst>
      <p:ext uri="{BB962C8B-B14F-4D97-AF65-F5344CB8AC3E}">
        <p14:creationId xmlns:p14="http://schemas.microsoft.com/office/powerpoint/2010/main" val="13326491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00808"/>
            <a:ext cx="7696200" cy="3785592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r>
              <a:rPr lang="en-US" sz="3600" dirty="0" smtClean="0"/>
              <a:t>Maladaptive behavior – Drugs</a:t>
            </a:r>
          </a:p>
          <a:p>
            <a:pPr lvl="1"/>
            <a:endParaRPr lang="en-US" dirty="0"/>
          </a:p>
          <a:p>
            <a:pPr lvl="2"/>
            <a:r>
              <a:rPr lang="en-US" sz="2800" dirty="0" smtClean="0"/>
              <a:t>Continued use despite significant use related problems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198299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SUDS or Addiction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Change in brain circuitry</a:t>
            </a:r>
          </a:p>
          <a:p>
            <a:pPr lvl="1"/>
            <a:r>
              <a:rPr lang="en-US" dirty="0" smtClean="0"/>
              <a:t>Persists</a:t>
            </a:r>
          </a:p>
          <a:p>
            <a:pPr lvl="2"/>
            <a:r>
              <a:rPr lang="en-US" dirty="0" smtClean="0"/>
              <a:t>Relapses</a:t>
            </a:r>
          </a:p>
          <a:p>
            <a:pPr lvl="2"/>
            <a:r>
              <a:rPr lang="en-US" dirty="0" smtClean="0"/>
              <a:t>Drug cravings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62173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80728"/>
            <a:ext cx="7696200" cy="4505672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Substance Use Disorders, DSM – V</a:t>
            </a:r>
          </a:p>
          <a:p>
            <a:endParaRPr lang="en-US" dirty="0" smtClean="0"/>
          </a:p>
          <a:p>
            <a:pPr lvl="1"/>
            <a:r>
              <a:rPr lang="en-US" b="1" dirty="0" smtClean="0"/>
              <a:t>10 </a:t>
            </a:r>
            <a:r>
              <a:rPr lang="en-US" dirty="0" smtClean="0"/>
              <a:t>separate classes of drugs:</a:t>
            </a:r>
          </a:p>
          <a:p>
            <a:pPr lvl="2"/>
            <a:r>
              <a:rPr lang="en-US" dirty="0" smtClean="0"/>
              <a:t>Alcohol</a:t>
            </a:r>
            <a:endParaRPr lang="en-US" dirty="0"/>
          </a:p>
          <a:p>
            <a:pPr lvl="2"/>
            <a:r>
              <a:rPr lang="en-US" dirty="0" smtClean="0"/>
              <a:t>Caffeine</a:t>
            </a:r>
            <a:endParaRPr lang="en-US" dirty="0"/>
          </a:p>
          <a:p>
            <a:pPr lvl="2"/>
            <a:r>
              <a:rPr lang="en-US" dirty="0" smtClean="0"/>
              <a:t>Cannabis</a:t>
            </a:r>
            <a:endParaRPr lang="en-US" dirty="0"/>
          </a:p>
          <a:p>
            <a:pPr lvl="2"/>
            <a:r>
              <a:rPr lang="en-US" dirty="0" smtClean="0"/>
              <a:t>Hallucinogens </a:t>
            </a:r>
          </a:p>
        </p:txBody>
      </p:sp>
    </p:spTree>
    <p:extLst>
      <p:ext uri="{BB962C8B-B14F-4D97-AF65-F5344CB8AC3E}">
        <p14:creationId xmlns:p14="http://schemas.microsoft.com/office/powerpoint/2010/main" val="18265038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764704"/>
            <a:ext cx="7696200" cy="4721696"/>
          </a:xfrm>
        </p:spPr>
        <p:txBody>
          <a:bodyPr/>
          <a:lstStyle/>
          <a:p>
            <a:pPr lvl="2"/>
            <a:endParaRPr lang="en-US" dirty="0" smtClean="0"/>
          </a:p>
          <a:p>
            <a:pPr lvl="2"/>
            <a:r>
              <a:rPr lang="en-US" dirty="0" smtClean="0"/>
              <a:t>Inhalants</a:t>
            </a:r>
          </a:p>
          <a:p>
            <a:pPr lvl="2"/>
            <a:r>
              <a:rPr lang="en-US" dirty="0" smtClean="0"/>
              <a:t>Opioids</a:t>
            </a:r>
          </a:p>
          <a:p>
            <a:pPr lvl="2"/>
            <a:r>
              <a:rPr lang="en-US" dirty="0" smtClean="0"/>
              <a:t>Sedatives</a:t>
            </a:r>
          </a:p>
          <a:p>
            <a:pPr lvl="2"/>
            <a:r>
              <a:rPr lang="en-US" dirty="0" smtClean="0"/>
              <a:t>Hypnotics</a:t>
            </a:r>
          </a:p>
          <a:p>
            <a:pPr lvl="2"/>
            <a:r>
              <a:rPr lang="en-US" dirty="0" smtClean="0"/>
              <a:t>Anxiolytics </a:t>
            </a:r>
          </a:p>
          <a:p>
            <a:pPr lvl="2"/>
            <a:r>
              <a:rPr lang="en-US" dirty="0"/>
              <a:t>S</a:t>
            </a:r>
            <a:r>
              <a:rPr lang="en-US" dirty="0" smtClean="0"/>
              <a:t>timulants </a:t>
            </a:r>
            <a:r>
              <a:rPr lang="en-US" dirty="0"/>
              <a:t>(amphetamine-type substances, cocaine, and other stimulants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Tobacco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54457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80728"/>
            <a:ext cx="7696200" cy="4505672"/>
          </a:xfrm>
        </p:spPr>
        <p:txBody>
          <a:bodyPr/>
          <a:lstStyle/>
          <a:p>
            <a:r>
              <a:rPr lang="en-US" dirty="0" smtClean="0"/>
              <a:t>Common drugs in Moncton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Prescription opioids</a:t>
            </a:r>
          </a:p>
          <a:p>
            <a:pPr lvl="2"/>
            <a:r>
              <a:rPr lang="en-US" dirty="0" err="1" smtClean="0"/>
              <a:t>Dilaudid</a:t>
            </a:r>
            <a:r>
              <a:rPr lang="en-US" dirty="0" smtClean="0"/>
              <a:t>, </a:t>
            </a:r>
            <a:r>
              <a:rPr lang="en-US" dirty="0" err="1" smtClean="0"/>
              <a:t>hydromorphone</a:t>
            </a:r>
            <a:r>
              <a:rPr lang="en-US" dirty="0" smtClean="0"/>
              <a:t>, </a:t>
            </a:r>
            <a:r>
              <a:rPr lang="en-US" dirty="0" err="1" smtClean="0"/>
              <a:t>oxycontin</a:t>
            </a:r>
            <a:r>
              <a:rPr lang="en-US" dirty="0" smtClean="0"/>
              <a:t>,</a:t>
            </a:r>
          </a:p>
          <a:p>
            <a:pPr lvl="2"/>
            <a:r>
              <a:rPr lang="en-US" dirty="0" smtClean="0"/>
              <a:t>Morphine, … fentanyl</a:t>
            </a:r>
          </a:p>
          <a:p>
            <a:pPr lvl="1"/>
            <a:r>
              <a:rPr lang="en-US" dirty="0" smtClean="0"/>
              <a:t>Cocaine, crack cocaine</a:t>
            </a:r>
          </a:p>
          <a:p>
            <a:pPr lvl="1"/>
            <a:r>
              <a:rPr lang="en-US" dirty="0" smtClean="0"/>
              <a:t>Speed - crystal methamphetamine</a:t>
            </a:r>
          </a:p>
          <a:p>
            <a:pPr lvl="1"/>
            <a:r>
              <a:rPr lang="en-US" dirty="0" err="1" smtClean="0"/>
              <a:t>Benzopiazapines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00048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hlinkClick r:id="rId2"/>
          </p:cNvPr>
          <p:cNvSpPr txBox="1"/>
          <p:nvPr/>
        </p:nvSpPr>
        <p:spPr>
          <a:xfrm>
            <a:off x="1115616" y="2780928"/>
            <a:ext cx="5760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hlinkClick r:id="rId2"/>
              </a:rPr>
              <a:t>Substance Use Disorder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6638200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116360"/>
          </a:xfrm>
        </p:spPr>
        <p:txBody>
          <a:bodyPr/>
          <a:lstStyle/>
          <a:p>
            <a:r>
              <a:rPr lang="en-US" dirty="0" smtClean="0"/>
              <a:t>Diagnosis SUDs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Criterion:</a:t>
            </a:r>
          </a:p>
          <a:p>
            <a:pPr lvl="2"/>
            <a:r>
              <a:rPr lang="en-US" dirty="0" smtClean="0"/>
              <a:t>Impaired control</a:t>
            </a:r>
          </a:p>
          <a:p>
            <a:pPr lvl="2"/>
            <a:endParaRPr lang="en-US" dirty="0" smtClean="0"/>
          </a:p>
          <a:p>
            <a:pPr lvl="2"/>
            <a:r>
              <a:rPr lang="en-US" dirty="0" smtClean="0"/>
              <a:t>Social impairment</a:t>
            </a:r>
          </a:p>
          <a:p>
            <a:pPr lvl="2"/>
            <a:endParaRPr lang="en-US" dirty="0" smtClean="0"/>
          </a:p>
          <a:p>
            <a:pPr lvl="2"/>
            <a:r>
              <a:rPr lang="en-US" dirty="0" smtClean="0"/>
              <a:t>Risky use</a:t>
            </a:r>
          </a:p>
          <a:p>
            <a:pPr lvl="2"/>
            <a:endParaRPr lang="en-US" dirty="0" smtClean="0"/>
          </a:p>
          <a:p>
            <a:pPr lvl="2"/>
            <a:r>
              <a:rPr lang="en-US" dirty="0" smtClean="0"/>
              <a:t>Pharmacological criteria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55219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mage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3811" y="1713379"/>
            <a:ext cx="2501900" cy="3251200"/>
          </a:xfrm>
          <a:prstGeom prst="rect">
            <a:avLst/>
          </a:prstGeom>
        </p:spPr>
      </p:pic>
      <p:pic>
        <p:nvPicPr>
          <p:cNvPr id="7" name="Content Placeholder 6" descr="images-1.jpe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2440" r="-52440"/>
          <a:stretch>
            <a:fillRect/>
          </a:stretch>
        </p:blipFill>
        <p:spPr>
          <a:xfrm>
            <a:off x="-1044624" y="548680"/>
            <a:ext cx="7696200" cy="3657600"/>
          </a:xfrm>
        </p:spPr>
      </p:pic>
    </p:spTree>
    <p:extLst>
      <p:ext uri="{BB962C8B-B14F-4D97-AF65-F5344CB8AC3E}">
        <p14:creationId xmlns:p14="http://schemas.microsoft.com/office/powerpoint/2010/main" val="8305282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836712"/>
            <a:ext cx="7696200" cy="4649688"/>
          </a:xfrm>
        </p:spPr>
        <p:txBody>
          <a:bodyPr/>
          <a:lstStyle/>
          <a:p>
            <a:r>
              <a:rPr lang="en-US" dirty="0" smtClean="0"/>
              <a:t>Impaired control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Longer than intended, larger amounts</a:t>
            </a:r>
          </a:p>
          <a:p>
            <a:pPr lvl="1"/>
            <a:r>
              <a:rPr lang="en-US" dirty="0" smtClean="0"/>
              <a:t>Unsuccessful efforts to stop</a:t>
            </a:r>
          </a:p>
          <a:p>
            <a:pPr lvl="1"/>
            <a:r>
              <a:rPr lang="en-US" dirty="0" smtClean="0"/>
              <a:t>Excessive time pre-occupation</a:t>
            </a:r>
          </a:p>
          <a:p>
            <a:pPr lvl="2"/>
            <a:r>
              <a:rPr lang="en-US" dirty="0" smtClean="0"/>
              <a:t>Finding, using, recovering</a:t>
            </a:r>
          </a:p>
          <a:p>
            <a:pPr lvl="1"/>
            <a:r>
              <a:rPr lang="en-US" dirty="0" smtClean="0"/>
              <a:t>Craving</a:t>
            </a:r>
          </a:p>
          <a:p>
            <a:pPr lvl="2"/>
            <a:r>
              <a:rPr lang="en-US" dirty="0" smtClean="0"/>
              <a:t>Could think of nothing else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7331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Social Impairment</a:t>
            </a:r>
          </a:p>
          <a:p>
            <a:endParaRPr lang="en-US" dirty="0"/>
          </a:p>
          <a:p>
            <a:pPr lvl="1"/>
            <a:r>
              <a:rPr lang="en-US" dirty="0" smtClean="0"/>
              <a:t>Neglect work, school, home</a:t>
            </a:r>
          </a:p>
          <a:p>
            <a:pPr lvl="1"/>
            <a:r>
              <a:rPr lang="en-US" dirty="0" smtClean="0"/>
              <a:t>Interpersonal relationships </a:t>
            </a:r>
          </a:p>
          <a:p>
            <a:pPr lvl="1"/>
            <a:r>
              <a:rPr lang="en-US" dirty="0" smtClean="0"/>
              <a:t>withdraws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08832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24744"/>
            <a:ext cx="7696200" cy="4361656"/>
          </a:xfrm>
        </p:spPr>
        <p:txBody>
          <a:bodyPr/>
          <a:lstStyle/>
          <a:p>
            <a:r>
              <a:rPr lang="en-US" dirty="0" smtClean="0"/>
              <a:t>Risky use</a:t>
            </a:r>
          </a:p>
          <a:p>
            <a:endParaRPr lang="en-US" dirty="0"/>
          </a:p>
          <a:p>
            <a:pPr lvl="1"/>
            <a:r>
              <a:rPr lang="en-US" dirty="0" smtClean="0"/>
              <a:t>Continued use despite knowledge of physical or psychological problem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Failure to abstain despite recognition of risk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80308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08720"/>
            <a:ext cx="7696200" cy="4577680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Pharmacological criteria</a:t>
            </a:r>
          </a:p>
          <a:p>
            <a:endParaRPr lang="en-US" dirty="0"/>
          </a:p>
          <a:p>
            <a:pPr lvl="1"/>
            <a:r>
              <a:rPr lang="en-US" dirty="0" smtClean="0"/>
              <a:t>Tolerance</a:t>
            </a:r>
          </a:p>
          <a:p>
            <a:pPr lvl="2"/>
            <a:r>
              <a:rPr lang="en-US" dirty="0" smtClean="0"/>
              <a:t>Dose</a:t>
            </a:r>
          </a:p>
          <a:p>
            <a:pPr lvl="3"/>
            <a:r>
              <a:rPr lang="en-US" dirty="0" smtClean="0"/>
              <a:t>Respiratory depression</a:t>
            </a:r>
          </a:p>
          <a:p>
            <a:pPr lvl="3"/>
            <a:r>
              <a:rPr lang="en-US" dirty="0" smtClean="0"/>
              <a:t>Sedation</a:t>
            </a:r>
          </a:p>
          <a:p>
            <a:pPr lvl="3"/>
            <a:r>
              <a:rPr lang="en-US" dirty="0" smtClean="0"/>
              <a:t>Motor coordination</a:t>
            </a:r>
          </a:p>
          <a:p>
            <a:pPr lvl="2"/>
            <a:endParaRPr lang="en-US" dirty="0" smtClean="0"/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42469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24744"/>
            <a:ext cx="7696200" cy="4361656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Pharmacological Criteria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Withdrawal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(N.B., not now a requisite to dx SUDs)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86723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          Opioid Agonist Therapy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(Substitution Therapy)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51922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84784"/>
            <a:ext cx="7696200" cy="4001616"/>
          </a:xfrm>
        </p:spPr>
        <p:txBody>
          <a:bodyPr/>
          <a:lstStyle/>
          <a:p>
            <a:pPr lvl="1"/>
            <a:endParaRPr lang="en-US" dirty="0" smtClean="0"/>
          </a:p>
          <a:p>
            <a:pPr marL="1828800" lvl="4" indent="0">
              <a:buNone/>
            </a:pPr>
            <a:r>
              <a:rPr lang="en-US" sz="3200" dirty="0" smtClean="0"/>
              <a:t>Abstinence</a:t>
            </a:r>
          </a:p>
          <a:p>
            <a:endParaRPr lang="en-US" dirty="0"/>
          </a:p>
          <a:p>
            <a:pPr marL="1828800" lvl="4" indent="0">
              <a:buNone/>
            </a:pPr>
            <a:r>
              <a:rPr lang="en-US" sz="3200" dirty="0" smtClean="0"/>
              <a:t>Harm reduction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5211885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 substitution</a:t>
            </a:r>
          </a:p>
          <a:p>
            <a:endParaRPr lang="en-US" dirty="0"/>
          </a:p>
          <a:p>
            <a:pPr lvl="1"/>
            <a:r>
              <a:rPr lang="en-US" dirty="0" smtClean="0"/>
              <a:t>Intense withdrawal (physical)</a:t>
            </a:r>
          </a:p>
          <a:p>
            <a:pPr lvl="1"/>
            <a:r>
              <a:rPr lang="en-US" dirty="0" smtClean="0"/>
              <a:t>Cravings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08531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40768"/>
            <a:ext cx="7696200" cy="4145632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Methadone</a:t>
            </a:r>
          </a:p>
          <a:p>
            <a:endParaRPr lang="en-US" dirty="0"/>
          </a:p>
          <a:p>
            <a:r>
              <a:rPr lang="en-US" dirty="0" smtClean="0"/>
              <a:t>Suboxone (buprenorphine + naloxone)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48755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Methadone</a:t>
            </a:r>
          </a:p>
          <a:p>
            <a:endParaRPr lang="en-US" dirty="0"/>
          </a:p>
          <a:p>
            <a:pPr lvl="1"/>
            <a:r>
              <a:rPr lang="en-US" dirty="0" smtClean="0"/>
              <a:t>U Agonist</a:t>
            </a:r>
          </a:p>
          <a:p>
            <a:pPr lvl="1"/>
            <a:r>
              <a:rPr lang="en-US" dirty="0" smtClean="0"/>
              <a:t>Long half-life (8-100hrs)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2244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4330" y="1511300"/>
            <a:ext cx="7052570" cy="2273300"/>
          </a:xfrm>
        </p:spPr>
        <p:txBody>
          <a:bodyPr/>
          <a:lstStyle/>
          <a:p>
            <a:r>
              <a:rPr lang="en-US" dirty="0" smtClean="0"/>
              <a:t>Opioid Agonist Therapy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The Skinny on Methadone et al.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797077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96752"/>
            <a:ext cx="7696200" cy="4289648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Suboxone (Subutex)</a:t>
            </a:r>
          </a:p>
          <a:p>
            <a:r>
              <a:rPr lang="en-US" dirty="0" smtClean="0"/>
              <a:t>Combination drug</a:t>
            </a:r>
          </a:p>
          <a:p>
            <a:pPr lvl="1"/>
            <a:r>
              <a:rPr lang="en-US" dirty="0" smtClean="0"/>
              <a:t>Buprenorphine</a:t>
            </a:r>
          </a:p>
          <a:p>
            <a:pPr lvl="1"/>
            <a:r>
              <a:rPr lang="en-US" dirty="0" smtClean="0"/>
              <a:t>Naloxone</a:t>
            </a:r>
          </a:p>
          <a:p>
            <a:r>
              <a:rPr lang="en-US" dirty="0" smtClean="0"/>
              <a:t>Unique characteristics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270782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68760"/>
            <a:ext cx="7696200" cy="4217640"/>
          </a:xfrm>
        </p:spPr>
        <p:txBody>
          <a:bodyPr/>
          <a:lstStyle/>
          <a:p>
            <a:r>
              <a:rPr lang="en-US" dirty="0" smtClean="0"/>
              <a:t>Analgesic properties</a:t>
            </a:r>
          </a:p>
          <a:p>
            <a:endParaRPr lang="en-US" dirty="0"/>
          </a:p>
          <a:p>
            <a:pPr lvl="1"/>
            <a:r>
              <a:rPr lang="en-US" dirty="0" smtClean="0"/>
              <a:t>Both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Rarely utilized in management of acute pain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97849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    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So what about your practice 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154240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80728"/>
            <a:ext cx="7696200" cy="4505672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err="1" smtClean="0"/>
              <a:t>Peri</a:t>
            </a:r>
            <a:r>
              <a:rPr lang="en-US" dirty="0" smtClean="0"/>
              <a:t>-operatively</a:t>
            </a:r>
          </a:p>
          <a:p>
            <a:endParaRPr lang="en-US" dirty="0"/>
          </a:p>
          <a:p>
            <a:pPr lvl="1"/>
            <a:r>
              <a:rPr lang="en-US" dirty="0" smtClean="0"/>
              <a:t>Take their usual dose same time~</a:t>
            </a:r>
          </a:p>
          <a:p>
            <a:pPr lvl="1"/>
            <a:endParaRPr lang="en-US" dirty="0" smtClean="0"/>
          </a:p>
          <a:p>
            <a:pPr lvl="2"/>
            <a:r>
              <a:rPr lang="en-US" dirty="0" smtClean="0"/>
              <a:t>Methadone as clear undiluted liquid</a:t>
            </a:r>
          </a:p>
          <a:p>
            <a:pPr lvl="2"/>
            <a:r>
              <a:rPr lang="en-US" dirty="0" smtClean="0"/>
              <a:t>Buprenorphine sublingual dissolution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25136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836712"/>
            <a:ext cx="7696200" cy="4649688"/>
          </a:xfrm>
        </p:spPr>
        <p:txBody>
          <a:bodyPr/>
          <a:lstStyle/>
          <a:p>
            <a:r>
              <a:rPr lang="en-US" dirty="0" smtClean="0"/>
              <a:t>Post-operatively</a:t>
            </a:r>
          </a:p>
          <a:p>
            <a:endParaRPr lang="en-US" dirty="0"/>
          </a:p>
          <a:p>
            <a:pPr lvl="1"/>
            <a:r>
              <a:rPr lang="en-US" dirty="0" smtClean="0"/>
              <a:t>Entitled to appropriate pain management</a:t>
            </a:r>
          </a:p>
          <a:p>
            <a:pPr lvl="2"/>
            <a:r>
              <a:rPr lang="en-US" dirty="0" smtClean="0"/>
              <a:t>With mutually agreed careful monitoring</a:t>
            </a:r>
          </a:p>
          <a:p>
            <a:pPr lvl="2"/>
            <a:endParaRPr lang="en-US" dirty="0"/>
          </a:p>
          <a:p>
            <a:pPr lvl="1"/>
            <a:r>
              <a:rPr lang="en-US" dirty="0" smtClean="0"/>
              <a:t>No magic formula</a:t>
            </a:r>
          </a:p>
          <a:p>
            <a:pPr lvl="2"/>
            <a:r>
              <a:rPr lang="en-US" dirty="0" smtClean="0"/>
              <a:t>Combination of short acting morphine and long acting depending on the expected duration of pain.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864931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08720"/>
            <a:ext cx="7696200" cy="4577680"/>
          </a:xfrm>
        </p:spPr>
        <p:txBody>
          <a:bodyPr/>
          <a:lstStyle/>
          <a:p>
            <a:r>
              <a:rPr lang="en-US" dirty="0" smtClean="0"/>
              <a:t>Post-operative pain control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Manage acute post-op pain</a:t>
            </a:r>
          </a:p>
          <a:p>
            <a:pPr lvl="2"/>
            <a:r>
              <a:rPr lang="en-US" dirty="0" smtClean="0"/>
              <a:t>Same approach as with non-substitution patients</a:t>
            </a:r>
          </a:p>
          <a:p>
            <a:pPr lvl="2"/>
            <a:r>
              <a:rPr lang="en-US" dirty="0" smtClean="0"/>
              <a:t>Recognize there may be a requirement for increases doses</a:t>
            </a:r>
          </a:p>
          <a:p>
            <a:pPr lvl="2"/>
            <a:r>
              <a:rPr lang="en-US" dirty="0" smtClean="0"/>
              <a:t>Avoid the “drug seeking” badge</a:t>
            </a:r>
          </a:p>
        </p:txBody>
      </p:sp>
    </p:spTree>
    <p:extLst>
      <p:ext uri="{BB962C8B-B14F-4D97-AF65-F5344CB8AC3E}">
        <p14:creationId xmlns:p14="http://schemas.microsoft.com/office/powerpoint/2010/main" val="307902290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96752"/>
            <a:ext cx="7696200" cy="4289648"/>
          </a:xfrm>
        </p:spPr>
        <p:txBody>
          <a:bodyPr/>
          <a:lstStyle/>
          <a:p>
            <a:r>
              <a:rPr lang="en-US" dirty="0" smtClean="0"/>
              <a:t>Post-operative pain control</a:t>
            </a:r>
          </a:p>
          <a:p>
            <a:pPr marL="0" indent="0">
              <a:buNone/>
            </a:pPr>
            <a:endParaRPr lang="en-US" dirty="0"/>
          </a:p>
          <a:p>
            <a:pPr lvl="2"/>
            <a:r>
              <a:rPr lang="en-US" dirty="0" smtClean="0"/>
              <a:t>Fixed schedule….preferable to PRN</a:t>
            </a:r>
          </a:p>
          <a:p>
            <a:pPr lvl="1"/>
            <a:endParaRPr lang="en-US" dirty="0"/>
          </a:p>
          <a:p>
            <a:pPr lvl="2"/>
            <a:r>
              <a:rPr lang="en-US" dirty="0" smtClean="0"/>
              <a:t>Do Not Use Agonist-Antagonists</a:t>
            </a:r>
          </a:p>
          <a:p>
            <a:pPr lvl="3"/>
            <a:endParaRPr lang="en-US" dirty="0"/>
          </a:p>
          <a:p>
            <a:pPr lvl="3"/>
            <a:r>
              <a:rPr lang="en-US" dirty="0" err="1" smtClean="0"/>
              <a:t>Talwin</a:t>
            </a:r>
            <a:r>
              <a:rPr lang="en-US" dirty="0" smtClean="0"/>
              <a:t> (act at non-u receptors)</a:t>
            </a:r>
          </a:p>
          <a:p>
            <a:pPr lvl="3"/>
            <a:r>
              <a:rPr lang="en-US" dirty="0" err="1" smtClean="0"/>
              <a:t>Stadol</a:t>
            </a:r>
            <a:endParaRPr lang="en-US" dirty="0" smtClean="0"/>
          </a:p>
          <a:p>
            <a:pPr lvl="4"/>
            <a:r>
              <a:rPr lang="en-US" dirty="0" smtClean="0"/>
              <a:t>Antagonist action on u receptors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550319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Simple Approach !!!</a:t>
            </a:r>
          </a:p>
          <a:p>
            <a:endParaRPr lang="en-US" dirty="0"/>
          </a:p>
          <a:p>
            <a:pPr lvl="1"/>
            <a:r>
              <a:rPr lang="en-US" dirty="0" smtClean="0"/>
              <a:t>Prescribe adequate doses of opioids</a:t>
            </a:r>
          </a:p>
          <a:p>
            <a:pPr lvl="1"/>
            <a:r>
              <a:rPr lang="en-US" dirty="0" smtClean="0"/>
              <a:t>Maintain maintenance methadone dose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412591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68760"/>
            <a:ext cx="7696200" cy="4217640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               </a:t>
            </a:r>
            <a:r>
              <a:rPr lang="en-US" sz="4000" dirty="0" smtClean="0"/>
              <a:t>Couple of issues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01387901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836712"/>
            <a:ext cx="7696200" cy="4649688"/>
          </a:xfrm>
        </p:spPr>
        <p:txBody>
          <a:bodyPr/>
          <a:lstStyle/>
          <a:p>
            <a:r>
              <a:rPr lang="en-US" dirty="0" smtClean="0"/>
              <a:t>Missed doses</a:t>
            </a:r>
          </a:p>
          <a:p>
            <a:endParaRPr lang="en-US" dirty="0"/>
          </a:p>
          <a:p>
            <a:pPr lvl="1"/>
            <a:r>
              <a:rPr lang="en-US" dirty="0" smtClean="0"/>
              <a:t>They will always be “ok” in the face of missed doses</a:t>
            </a:r>
          </a:p>
          <a:p>
            <a:pPr lvl="1"/>
            <a:r>
              <a:rPr lang="en-US" dirty="0" smtClean="0"/>
              <a:t>Better that they receive or take their dose around the same time of day</a:t>
            </a:r>
          </a:p>
          <a:p>
            <a:pPr lvl="1"/>
            <a:r>
              <a:rPr lang="en-US" dirty="0" smtClean="0"/>
              <a:t>For my purposes, 3 missed doses results in a 50% reduction in their dose and a re-titration.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16947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Christopher Levesque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 lvl="1"/>
            <a:r>
              <a:rPr lang="en-US" dirty="0" smtClean="0"/>
              <a:t>Physician</a:t>
            </a:r>
          </a:p>
          <a:p>
            <a:pPr lvl="2"/>
            <a:r>
              <a:rPr lang="en-US" dirty="0" smtClean="0"/>
              <a:t>20 years ER TMH</a:t>
            </a:r>
          </a:p>
          <a:p>
            <a:pPr lvl="2"/>
            <a:r>
              <a:rPr lang="en-US" dirty="0" smtClean="0"/>
              <a:t>15 years correctional medicine </a:t>
            </a:r>
          </a:p>
          <a:p>
            <a:pPr lvl="3"/>
            <a:r>
              <a:rPr lang="en-US" dirty="0" smtClean="0"/>
              <a:t>Dorchester Institution</a:t>
            </a:r>
          </a:p>
          <a:p>
            <a:pPr lvl="2"/>
            <a:r>
              <a:rPr lang="en-US" dirty="0" smtClean="0"/>
              <a:t>9 years community addictions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61330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24744"/>
            <a:ext cx="7696200" cy="4361656"/>
          </a:xfrm>
        </p:spPr>
        <p:txBody>
          <a:bodyPr/>
          <a:lstStyle/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		   </a:t>
            </a:r>
            <a:r>
              <a:rPr lang="en-US" sz="4000" dirty="0" smtClean="0"/>
              <a:t>Pregnancy</a:t>
            </a:r>
          </a:p>
          <a:p>
            <a:pPr marL="0" indent="0">
              <a:buNone/>
            </a:pPr>
            <a:endParaRPr lang="en-US" sz="4000" dirty="0" smtClean="0"/>
          </a:p>
          <a:p>
            <a:pPr marL="0" indent="0">
              <a:buNone/>
            </a:pPr>
            <a:r>
              <a:rPr lang="en-US" sz="2000" dirty="0" smtClean="0"/>
              <a:t>slowed gastrointestinal absorption</a:t>
            </a:r>
          </a:p>
          <a:p>
            <a:pPr marL="0" indent="0">
              <a:buNone/>
            </a:pPr>
            <a:r>
              <a:rPr lang="en-US" sz="2000" dirty="0" smtClean="0"/>
              <a:t>expanded fluid load/body fat</a:t>
            </a:r>
          </a:p>
          <a:p>
            <a:pPr marL="0" indent="0">
              <a:buNone/>
            </a:pPr>
            <a:r>
              <a:rPr lang="en-US" sz="2000" dirty="0" smtClean="0"/>
              <a:t>Hepatic enzyme activity (CYP3A4)</a:t>
            </a:r>
          </a:p>
          <a:p>
            <a:pPr marL="0" indent="0">
              <a:buNone/>
            </a:pPr>
            <a:r>
              <a:rPr lang="en-US" sz="2000" dirty="0" smtClean="0"/>
              <a:t>increased glomerular filtration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29385592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08720"/>
            <a:ext cx="7696200" cy="4577680"/>
          </a:xfrm>
        </p:spPr>
        <p:txBody>
          <a:bodyPr/>
          <a:lstStyle/>
          <a:p>
            <a:r>
              <a:rPr lang="en-US" dirty="0" smtClean="0"/>
              <a:t>Again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Patients in substitution programs for opiate addiction…..</a:t>
            </a:r>
          </a:p>
          <a:p>
            <a:pPr lvl="2"/>
            <a:r>
              <a:rPr lang="en-US" dirty="0" smtClean="0"/>
              <a:t>Are people…talk to them about pain control</a:t>
            </a:r>
          </a:p>
          <a:p>
            <a:pPr lvl="2"/>
            <a:r>
              <a:rPr lang="en-US" dirty="0" smtClean="0"/>
              <a:t>Must be accorded the same access to appropriate management under any circumstance</a:t>
            </a:r>
          </a:p>
          <a:p>
            <a:pPr lvl="2"/>
            <a:r>
              <a:rPr lang="en-US" dirty="0" smtClean="0"/>
              <a:t>Will most likely require higher doses to manage pain (tolerance/cross tolerance)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29028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Christopher Levesque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Lawyer </a:t>
            </a:r>
            <a:r>
              <a:rPr lang="en-US" dirty="0" smtClean="0"/>
              <a:t>– retired</a:t>
            </a:r>
          </a:p>
          <a:p>
            <a:pPr lvl="1"/>
            <a:r>
              <a:rPr lang="en-US" dirty="0" smtClean="0"/>
              <a:t>UNB Law School 1975 (LL.B.)</a:t>
            </a:r>
          </a:p>
          <a:p>
            <a:pPr lvl="1"/>
            <a:r>
              <a:rPr lang="en-US" dirty="0" smtClean="0"/>
              <a:t>London School of Economics (1976)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97212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G_572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139" r="-20139"/>
          <a:stretch>
            <a:fillRect/>
          </a:stretch>
        </p:blipFill>
        <p:spPr>
          <a:xfrm>
            <a:off x="-1548680" y="980728"/>
            <a:ext cx="12097344" cy="5112568"/>
          </a:xfrm>
        </p:spPr>
      </p:pic>
    </p:spTree>
    <p:extLst>
      <p:ext uri="{BB962C8B-B14F-4D97-AF65-F5344CB8AC3E}">
        <p14:creationId xmlns:p14="http://schemas.microsoft.com/office/powerpoint/2010/main" val="631387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3"/>
            <a:endParaRPr lang="en-US" sz="5400" dirty="0" smtClean="0"/>
          </a:p>
          <a:p>
            <a:pPr marL="1371600" lvl="3" indent="0">
              <a:buNone/>
            </a:pPr>
            <a:r>
              <a:rPr lang="en-US" sz="5400" dirty="0"/>
              <a:t> </a:t>
            </a:r>
            <a:r>
              <a:rPr lang="en-US" sz="5400" dirty="0" smtClean="0"/>
              <a:t>Doughnuts</a:t>
            </a:r>
          </a:p>
          <a:p>
            <a:pPr marL="1371600" lvl="3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 (Adaptive behavior)</a:t>
            </a:r>
            <a:endParaRPr lang="en-US" sz="2800" dirty="0"/>
          </a:p>
          <a:p>
            <a:pPr marL="1371600" lvl="3" indent="0">
              <a:buNone/>
            </a:pPr>
            <a:r>
              <a:rPr lang="en-US" sz="5400" dirty="0" smtClean="0"/>
              <a:t>		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2654698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pPr marL="2286000" lvl="5" indent="0">
              <a:buNone/>
            </a:pPr>
            <a:r>
              <a:rPr lang="en-US" sz="3600" dirty="0" smtClean="0"/>
              <a:t>PLEASURE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7492894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Pleasure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buNone/>
            </a:pPr>
            <a:endParaRPr lang="en-US" dirty="0" smtClean="0"/>
          </a:p>
          <a:p>
            <a:r>
              <a:rPr lang="en-US" sz="3600" dirty="0" smtClean="0"/>
              <a:t>Brain </a:t>
            </a:r>
            <a:r>
              <a:rPr lang="en-US" sz="3600" dirty="0"/>
              <a:t>reward </a:t>
            </a:r>
            <a:r>
              <a:rPr lang="en-US" sz="3600" dirty="0" smtClean="0"/>
              <a:t>system</a:t>
            </a:r>
          </a:p>
          <a:p>
            <a:endParaRPr lang="en-US" sz="3600" dirty="0" smtClean="0"/>
          </a:p>
          <a:p>
            <a:r>
              <a:rPr lang="en-US" sz="3600" dirty="0" smtClean="0"/>
              <a:t>Dopamine</a:t>
            </a:r>
            <a:endParaRPr lang="en-US" dirty="0"/>
          </a:p>
          <a:p>
            <a:pPr lvl="4"/>
            <a:endParaRPr lang="en-US" dirty="0" smtClean="0"/>
          </a:p>
          <a:p>
            <a:pPr lvl="4"/>
            <a:endParaRPr lang="en-US" dirty="0"/>
          </a:p>
          <a:p>
            <a:pPr lvl="4"/>
            <a:endParaRPr lang="en-US" dirty="0" smtClean="0"/>
          </a:p>
          <a:p>
            <a:pPr lvl="4"/>
            <a:endParaRPr lang="en-US" dirty="0"/>
          </a:p>
          <a:p>
            <a:pPr lvl="4"/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lvl="2"/>
            <a:endParaRPr lang="en-US" dirty="0"/>
          </a:p>
          <a:p>
            <a:endParaRPr lang="en-US" dirty="0"/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4368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M10203765">
  <a:themeElements>
    <a:clrScheme name="Office Theme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Office Theme">
      <a:majorFont>
        <a:latin typeface="Comic Sans MS"/>
        <a:ea typeface="ＭＳ Ｐゴシック"/>
        <a:cs typeface=""/>
      </a:majorFont>
      <a:minorFont>
        <a:latin typeface="Comic Sans MS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omic Sans MS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omic Sans MS" charset="0"/>
            <a:ea typeface="ＭＳ Ｐゴシック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TM10203765</Template>
  <TotalTime>402</TotalTime>
  <Words>559</Words>
  <Application>Microsoft Macintosh PowerPoint</Application>
  <PresentationFormat>On-screen Show (4:3)</PresentationFormat>
  <Paragraphs>209</Paragraphs>
  <Slides>41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TM10203765</vt:lpstr>
      <vt:lpstr>DOUGHNUTS</vt:lpstr>
      <vt:lpstr>PowerPoint Presentation</vt:lpstr>
      <vt:lpstr>Opioid Agonist Therapy</vt:lpstr>
      <vt:lpstr>Christopher Levesque</vt:lpstr>
      <vt:lpstr>Christopher Levesque</vt:lpstr>
      <vt:lpstr>PowerPoint Presentation</vt:lpstr>
      <vt:lpstr>PowerPoint Presentation</vt:lpstr>
      <vt:lpstr>PowerPoint Presentation</vt:lpstr>
      <vt:lpstr>Pleasure</vt:lpstr>
      <vt:lpstr>Brain Reward Pathway</vt:lpstr>
      <vt:lpstr>PowerPoint Presentation</vt:lpstr>
      <vt:lpstr>Brain Reward Pathway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Diagnosis SUDs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Opiate Agonist Therapy</dc:title>
  <dc:subject/>
  <dc:creator/>
  <cp:keywords/>
  <dc:description/>
  <cp:lastModifiedBy>Christopher Levesque</cp:lastModifiedBy>
  <cp:revision>34</cp:revision>
  <cp:lastPrinted>1601-01-01T00:00:00Z</cp:lastPrinted>
  <dcterms:created xsi:type="dcterms:W3CDTF">1601-01-01T00:00:00Z</dcterms:created>
  <dcterms:modified xsi:type="dcterms:W3CDTF">2015-06-13T15:07:17Z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TC102037651033</vt:lpwstr>
  </property>
</Properties>
</file>